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293" r:id="rId3"/>
    <p:sldId id="306" r:id="rId4"/>
    <p:sldId id="307" r:id="rId5"/>
    <p:sldId id="308" r:id="rId6"/>
    <p:sldId id="309" r:id="rId7"/>
    <p:sldId id="310" r:id="rId8"/>
    <p:sldId id="294" r:id="rId9"/>
    <p:sldId id="313" r:id="rId10"/>
    <p:sldId id="314" r:id="rId11"/>
    <p:sldId id="315" r:id="rId12"/>
    <p:sldId id="295" r:id="rId13"/>
    <p:sldId id="296" r:id="rId14"/>
    <p:sldId id="317" r:id="rId15"/>
    <p:sldId id="297" r:id="rId16"/>
    <p:sldId id="318" r:id="rId17"/>
    <p:sldId id="298" r:id="rId18"/>
    <p:sldId id="312"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11/04/2013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11/04/2013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11/04/2013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a:effectLst>
                  <a:outerShdw blurRad="38100" dist="38100" dir="2700000" algn="tl">
                    <a:srgbClr val="000000">
                      <a:alpha val="43137"/>
                    </a:srgbClr>
                  </a:outerShdw>
                </a:effectLst>
                <a:latin typeface="Century Gothic"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lvl1pPr marL="0" indent="0" algn="just">
              <a:buNone/>
              <a:defRPr>
                <a:latin typeface="Century Gothic" pitchFamily="34" charset="0"/>
              </a:defRPr>
            </a:lvl1pPr>
            <a:lvl2pPr marL="457200" indent="0" algn="just">
              <a:buNone/>
              <a:defRPr>
                <a:latin typeface="Century Gothic" pitchFamily="34" charset="0"/>
              </a:defRPr>
            </a:lvl2pPr>
            <a:lvl3pPr marL="914400" indent="0" algn="just">
              <a:buNone/>
              <a:defRPr>
                <a:latin typeface="Century Gothic" pitchFamily="34" charset="0"/>
              </a:defRPr>
            </a:lvl3pPr>
            <a:lvl4pPr marL="1371600" indent="0" algn="just">
              <a:buNone/>
              <a:defRPr>
                <a:latin typeface="Century Gothic" pitchFamily="34" charset="0"/>
              </a:defRPr>
            </a:lvl4pPr>
            <a:lvl5pPr marL="1828800" indent="0" algn="just">
              <a:buNone/>
              <a:defRPr>
                <a:latin typeface="Century Gothic"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p:txBody>
          <a:bodyPr/>
          <a:lstStyle/>
          <a:p>
            <a:fld id="{7A847CFC-816F-41D0-AAC0-9BF4FEBC753E}" type="datetimeFigureOut">
              <a:rPr lang="es-ES" smtClean="0"/>
              <a:pPr/>
              <a:t>11/04/2013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3568" y="3291061"/>
            <a:ext cx="7772400" cy="1362075"/>
          </a:xfrm>
        </p:spPr>
        <p:txBody>
          <a:bodyPr anchor="t"/>
          <a:lstStyle>
            <a:lvl1pPr algn="ctr">
              <a:defRPr sz="4000" b="1" cap="all">
                <a:effectLst>
                  <a:outerShdw blurRad="38100" dist="38100" dir="2700000" algn="tl">
                    <a:srgbClr val="000000">
                      <a:alpha val="43137"/>
                    </a:srgbClr>
                  </a:outerShdw>
                </a:effectLst>
                <a:latin typeface="Century Gothic" pitchFamily="34" charset="0"/>
              </a:defRPr>
            </a:lvl1pPr>
          </a:lstStyle>
          <a:p>
            <a:r>
              <a:rPr lang="es-ES" dirty="0" smtClean="0"/>
              <a:t>Haga clic para modificar el estilo de título del patrón</a:t>
            </a:r>
            <a:endParaRPr lang="es-ES" dirty="0"/>
          </a:p>
        </p:txBody>
      </p:sp>
      <p:sp>
        <p:nvSpPr>
          <p:cNvPr id="4" name="3 Marcador de fecha"/>
          <p:cNvSpPr>
            <a:spLocks noGrp="1"/>
          </p:cNvSpPr>
          <p:nvPr>
            <p:ph type="dt" sz="half" idx="10"/>
          </p:nvPr>
        </p:nvSpPr>
        <p:spPr/>
        <p:txBody>
          <a:bodyPr/>
          <a:lstStyle/>
          <a:p>
            <a:fld id="{7A847CFC-816F-41D0-AAC0-9BF4FEBC753E}" type="datetimeFigureOut">
              <a:rPr lang="es-ES" smtClean="0"/>
              <a:pPr/>
              <a:t>11/04/2013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8" name="7 Rectángulo"/>
          <p:cNvSpPr/>
          <p:nvPr userDrawn="1"/>
        </p:nvSpPr>
        <p:spPr>
          <a:xfrm>
            <a:off x="3635896" y="1579912"/>
            <a:ext cx="2232248" cy="1339349"/>
          </a:xfrm>
          <a:prstGeom prst="rect">
            <a:avLst/>
          </a:prstGeom>
          <a:solidFill>
            <a:srgbClr val="BA9ADA"/>
          </a:solidFill>
          <a:ln>
            <a:noFill/>
          </a:ln>
          <a:effectLst>
            <a:glow rad="228600">
              <a:schemeClr val="accent4">
                <a:satMod val="175000"/>
                <a:alpha val="40000"/>
              </a:schemeClr>
            </a:glow>
            <a:outerShdw blurRad="107950" dist="12700" dir="5400000" algn="ctr">
              <a:srgbClr val="000000"/>
            </a:outerShdw>
            <a:softEdge rad="3175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9" name="5 Imagen" descr="logogex.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3924300" y="1773238"/>
            <a:ext cx="1617663" cy="949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a:effectLst>
                  <a:outerShdw blurRad="38100" dist="38100" dir="2700000" algn="tl">
                    <a:srgbClr val="000000">
                      <a:alpha val="43137"/>
                    </a:srgbClr>
                  </a:outerShdw>
                </a:effectLst>
                <a:latin typeface="Century Gothic"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sz="half" idx="1"/>
          </p:nvPr>
        </p:nvSpPr>
        <p:spPr>
          <a:xfrm>
            <a:off x="457200" y="1600200"/>
            <a:ext cx="4038600" cy="4525963"/>
          </a:xfrm>
        </p:spPr>
        <p:txBody>
          <a:bodyPr/>
          <a:lstStyle>
            <a:lvl1pPr marL="0" indent="0" algn="just">
              <a:buNone/>
              <a:defRPr sz="2800">
                <a:latin typeface="Century Gothic" pitchFamily="34" charset="0"/>
              </a:defRPr>
            </a:lvl1pPr>
            <a:lvl2pPr marL="457200" indent="0" algn="just">
              <a:buNone/>
              <a:defRPr sz="2400">
                <a:latin typeface="Century Gothic" pitchFamily="34" charset="0"/>
              </a:defRPr>
            </a:lvl2pPr>
            <a:lvl3pPr marL="914400" indent="0" algn="just">
              <a:buNone/>
              <a:defRPr sz="2000">
                <a:latin typeface="Century Gothic" pitchFamily="34" charset="0"/>
              </a:defRPr>
            </a:lvl3pPr>
            <a:lvl4pPr marL="1371600" indent="0" algn="just">
              <a:buNone/>
              <a:defRPr sz="1800">
                <a:latin typeface="Century Gothic" pitchFamily="34" charset="0"/>
              </a:defRPr>
            </a:lvl4pPr>
            <a:lvl5pPr marL="1828800" indent="0" algn="just">
              <a:buNone/>
              <a:defRPr sz="1800">
                <a:latin typeface="Century Gothic" pitchFamily="34" charset="0"/>
              </a:defRPr>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contenido"/>
          <p:cNvSpPr>
            <a:spLocks noGrp="1"/>
          </p:cNvSpPr>
          <p:nvPr>
            <p:ph sz="half" idx="2"/>
          </p:nvPr>
        </p:nvSpPr>
        <p:spPr>
          <a:xfrm>
            <a:off x="4648200" y="1600200"/>
            <a:ext cx="4038600" cy="4525963"/>
          </a:xfrm>
        </p:spPr>
        <p:txBody>
          <a:bodyPr/>
          <a:lstStyle>
            <a:lvl1pPr marL="0" indent="0" algn="just">
              <a:buNone/>
              <a:defRPr sz="2800">
                <a:latin typeface="Century Gothic" pitchFamily="34" charset="0"/>
              </a:defRPr>
            </a:lvl1pPr>
            <a:lvl2pPr marL="457200" indent="0" algn="just">
              <a:buNone/>
              <a:defRPr sz="2400">
                <a:latin typeface="Century Gothic" pitchFamily="34" charset="0"/>
              </a:defRPr>
            </a:lvl2pPr>
            <a:lvl3pPr marL="914400" indent="0" algn="just">
              <a:buNone/>
              <a:defRPr sz="2000">
                <a:latin typeface="Century Gothic" pitchFamily="34" charset="0"/>
              </a:defRPr>
            </a:lvl3pPr>
            <a:lvl4pPr marL="1371600" indent="0" algn="just">
              <a:buNone/>
              <a:defRPr sz="1800">
                <a:latin typeface="Century Gothic" pitchFamily="34" charset="0"/>
              </a:defRPr>
            </a:lvl4pPr>
            <a:lvl5pPr marL="1828800" indent="0" algn="just">
              <a:buNone/>
              <a:defRPr sz="1800">
                <a:latin typeface="Century Gothic" pitchFamily="34" charset="0"/>
              </a:defRPr>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4 Marcador de fecha"/>
          <p:cNvSpPr>
            <a:spLocks noGrp="1"/>
          </p:cNvSpPr>
          <p:nvPr>
            <p:ph type="dt" sz="half" idx="10"/>
          </p:nvPr>
        </p:nvSpPr>
        <p:spPr/>
        <p:txBody>
          <a:bodyPr/>
          <a:lstStyle/>
          <a:p>
            <a:fld id="{7A847CFC-816F-41D0-AAC0-9BF4FEBC753E}" type="datetimeFigureOut">
              <a:rPr lang="es-ES" smtClean="0"/>
              <a:pPr/>
              <a:t>11/04/2013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11/04/2013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11/04/2013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11/04/2013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11/04/2013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11/04/2013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11/04/2013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hyperlink" Target="http://gexcall.unex.es/" TargetMode="Externa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www.proalv.p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nellip.pixelonline.org/CS_lista.php?tla=&amp;sec=&amp;cou=26&amp;ye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eurocid.pt/pls/wsd/wsdwcot0.detalhe?p_cot_id=7098" TargetMode="External"/><Relationship Id="rId2" Type="http://schemas.openxmlformats.org/officeDocument/2006/relationships/hyperlink" Target="http://noticias.universia.pt/destaque/noticia/2011/11/21/889768/ua-obtem-selo-europeu-as-iniciativasinovadoras-na-area-das-linguas.html" TargetMode="External"/><Relationship Id="rId1" Type="http://schemas.openxmlformats.org/officeDocument/2006/relationships/slideLayout" Target="../slideLayouts/slideLayout2.xml"/><Relationship Id="rId6" Type="http://schemas.openxmlformats.org/officeDocument/2006/relationships/hyperlink" Target="http://www.portugal.gov.pt/pt/os-ministerios/ministerio-da-educacao-e-ciencia/mantenha-seatualizado/20120629-mec-linguas.aspx" TargetMode="External"/><Relationship Id="rId5" Type="http://schemas.openxmlformats.org/officeDocument/2006/relationships/hyperlink" Target="http://www.esvv.net/site/index.php/as-noticias/87-ultimas-noticias/88-selo-europeu-para-as-linguas-2012" TargetMode="External"/><Relationship Id="rId4" Type="http://schemas.openxmlformats.org/officeDocument/2006/relationships/hyperlink" Target="http://pt-europa.proalv.pt/public/PortalRender.aspx?PageID=862ce7b4-c924-40fa-8ec7-5554e9a19318"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www.proalv.p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5 Rectángulo"/>
          <p:cNvSpPr/>
          <p:nvPr/>
        </p:nvSpPr>
        <p:spPr>
          <a:xfrm>
            <a:off x="0" y="5084763"/>
            <a:ext cx="9144000" cy="1773237"/>
          </a:xfrm>
          <a:prstGeom prst="rect">
            <a:avLst/>
          </a:prstGeom>
          <a:solidFill>
            <a:srgbClr val="BA9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051" name="Text Box 9"/>
          <p:cNvSpPr txBox="1">
            <a:spLocks noChangeArrowheads="1"/>
          </p:cNvSpPr>
          <p:nvPr/>
        </p:nvSpPr>
        <p:spPr bwMode="auto">
          <a:xfrm>
            <a:off x="2700338" y="5445224"/>
            <a:ext cx="5999162" cy="368300"/>
          </a:xfrm>
          <a:prstGeom prst="rect">
            <a:avLst/>
          </a:prstGeom>
          <a:noFill/>
          <a:ln w="9525">
            <a:noFill/>
            <a:miter lim="800000"/>
            <a:headEnd/>
            <a:tailEnd/>
          </a:ln>
        </p:spPr>
        <p:txBody>
          <a:bodyPr wrap="none">
            <a:spAutoFit/>
          </a:bodyPr>
          <a:lstStyle/>
          <a:p>
            <a:pPr>
              <a:defRPr/>
            </a:pPr>
            <a:r>
              <a:rPr lang="es-ES_tradnl" b="1" dirty="0" err="1">
                <a:solidFill>
                  <a:schemeClr val="bg1"/>
                </a:solidFill>
                <a:latin typeface="+mn-lt"/>
              </a:rPr>
              <a:t>Extremenian</a:t>
            </a:r>
            <a:r>
              <a:rPr lang="es-ES_tradnl" b="1" dirty="0">
                <a:solidFill>
                  <a:schemeClr val="bg1"/>
                </a:solidFill>
                <a:latin typeface="+mn-lt"/>
              </a:rPr>
              <a:t> </a:t>
            </a:r>
            <a:r>
              <a:rPr lang="es-ES_tradnl" b="1" dirty="0" err="1">
                <a:solidFill>
                  <a:schemeClr val="bg1"/>
                </a:solidFill>
                <a:latin typeface="+mn-lt"/>
              </a:rPr>
              <a:t>group</a:t>
            </a:r>
            <a:r>
              <a:rPr lang="es-ES_tradnl" b="1" dirty="0">
                <a:solidFill>
                  <a:schemeClr val="bg1"/>
                </a:solidFill>
                <a:latin typeface="+mn-lt"/>
              </a:rPr>
              <a:t> of </a:t>
            </a:r>
            <a:r>
              <a:rPr lang="es-ES_tradnl" b="1" dirty="0" err="1">
                <a:solidFill>
                  <a:schemeClr val="bg1"/>
                </a:solidFill>
                <a:latin typeface="+mn-lt"/>
              </a:rPr>
              <a:t>computer</a:t>
            </a:r>
            <a:r>
              <a:rPr lang="es-ES_tradnl" b="1" dirty="0">
                <a:solidFill>
                  <a:schemeClr val="bg1"/>
                </a:solidFill>
                <a:latin typeface="+mn-lt"/>
              </a:rPr>
              <a:t> </a:t>
            </a:r>
            <a:r>
              <a:rPr lang="es-ES_tradnl" b="1" dirty="0" err="1">
                <a:solidFill>
                  <a:schemeClr val="bg1"/>
                </a:solidFill>
                <a:latin typeface="+mn-lt"/>
              </a:rPr>
              <a:t>teaching</a:t>
            </a:r>
            <a:r>
              <a:rPr lang="es-ES_tradnl" b="1" dirty="0">
                <a:solidFill>
                  <a:schemeClr val="bg1"/>
                </a:solidFill>
                <a:latin typeface="+mn-lt"/>
              </a:rPr>
              <a:t> </a:t>
            </a:r>
            <a:r>
              <a:rPr lang="es-ES_tradnl" b="1" dirty="0" err="1">
                <a:solidFill>
                  <a:schemeClr val="bg1"/>
                </a:solidFill>
                <a:latin typeface="+mn-lt"/>
              </a:rPr>
              <a:t>assistant</a:t>
            </a:r>
            <a:r>
              <a:rPr lang="es-ES_tradnl" b="1" dirty="0">
                <a:solidFill>
                  <a:schemeClr val="bg1"/>
                </a:solidFill>
                <a:latin typeface="+mn-lt"/>
              </a:rPr>
              <a:t> </a:t>
            </a:r>
            <a:r>
              <a:rPr lang="es-ES_tradnl" b="1" dirty="0" err="1">
                <a:solidFill>
                  <a:schemeClr val="bg1"/>
                </a:solidFill>
                <a:latin typeface="+mn-lt"/>
              </a:rPr>
              <a:t>languages</a:t>
            </a:r>
            <a:endParaRPr lang="es-ES_tradnl" b="1" dirty="0">
              <a:solidFill>
                <a:schemeClr val="bg1"/>
              </a:solidFill>
              <a:latin typeface="+mn-lt"/>
            </a:endParaRPr>
          </a:p>
        </p:txBody>
      </p:sp>
      <p:sp>
        <p:nvSpPr>
          <p:cNvPr id="2053" name="Text Box 10"/>
          <p:cNvSpPr txBox="1">
            <a:spLocks noChangeArrowheads="1"/>
          </p:cNvSpPr>
          <p:nvPr/>
        </p:nvSpPr>
        <p:spPr bwMode="auto">
          <a:xfrm>
            <a:off x="2771775" y="5805264"/>
            <a:ext cx="5960414"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dirty="0">
                <a:hlinkClick r:id="rId2"/>
              </a:rPr>
              <a:t>http://</a:t>
            </a:r>
            <a:r>
              <a:rPr lang="es-ES_tradnl" dirty="0" smtClean="0">
                <a:hlinkClick r:id="rId2"/>
              </a:rPr>
              <a:t>gexcall.unex.es</a:t>
            </a:r>
            <a:endParaRPr lang="es-ES_tradnl" dirty="0" smtClean="0"/>
          </a:p>
          <a:p>
            <a:r>
              <a:rPr lang="es-ES" b="1" dirty="0" err="1" smtClean="0">
                <a:solidFill>
                  <a:schemeClr val="bg1"/>
                </a:solidFill>
                <a:latin typeface="+mn-lt"/>
              </a:rPr>
              <a:t>Gemma</a:t>
            </a:r>
            <a:r>
              <a:rPr lang="es-ES" b="1" dirty="0" smtClean="0">
                <a:solidFill>
                  <a:schemeClr val="bg1"/>
                </a:solidFill>
                <a:latin typeface="+mn-lt"/>
              </a:rPr>
              <a:t> Delicado, </a:t>
            </a:r>
            <a:r>
              <a:rPr lang="es-ES" b="1" smtClean="0">
                <a:solidFill>
                  <a:schemeClr val="bg1"/>
                </a:solidFill>
                <a:latin typeface="+mn-lt"/>
              </a:rPr>
              <a:t>Eva Domínguez, Paula Ferreira, Pilar Reyes</a:t>
            </a:r>
            <a:endParaRPr lang="es-ES" b="1" dirty="0">
              <a:solidFill>
                <a:schemeClr val="bg1"/>
              </a:solidFill>
              <a:latin typeface="+mn-lt"/>
            </a:endParaRPr>
          </a:p>
          <a:p>
            <a:r>
              <a:rPr lang="es-ES" b="1" dirty="0" err="1">
                <a:solidFill>
                  <a:schemeClr val="bg1"/>
                </a:solidFill>
                <a:latin typeface="+mn-lt"/>
              </a:rPr>
              <a:t>Coordinator</a:t>
            </a:r>
            <a:r>
              <a:rPr lang="es-ES" b="1" dirty="0">
                <a:solidFill>
                  <a:schemeClr val="bg1"/>
                </a:solidFill>
                <a:latin typeface="+mn-lt"/>
              </a:rPr>
              <a:t>: Mercedes Rico (mricogar@unex.es)</a:t>
            </a:r>
          </a:p>
          <a:p>
            <a:pPr eaLnBrk="1" hangingPunct="1"/>
            <a:endParaRPr lang="es-ES_tradnl" dirty="0"/>
          </a:p>
          <a:p>
            <a:pPr eaLnBrk="1" hangingPunct="1"/>
            <a:endParaRPr lang="es-ES_tradnl" dirty="0"/>
          </a:p>
        </p:txBody>
      </p:sp>
      <p:pic>
        <p:nvPicPr>
          <p:cNvPr id="2054" name="8 Imagen" descr="logogex.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388" y="5318125"/>
            <a:ext cx="2305050" cy="1350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5" name="8 Imagen" descr="nellip_logo.gi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80063" y="260350"/>
            <a:ext cx="3024187" cy="218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6" name="9 Imagen" descr="EAC_EduTraining_4c_EN.gif"/>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16463" y="4292600"/>
            <a:ext cx="1150937" cy="614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7" name="10 Imagen" descr="pie.jpg"/>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50825" y="4508500"/>
            <a:ext cx="3457575" cy="493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8" name="11 Imagen" descr="pixel_associzione.jpg"/>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924300" y="4149725"/>
            <a:ext cx="576263" cy="719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9" name="12 Imagen" descr="logo_uex.gif"/>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940425" y="4005263"/>
            <a:ext cx="587375" cy="98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1 Título"/>
          <p:cNvSpPr txBox="1">
            <a:spLocks/>
          </p:cNvSpPr>
          <p:nvPr/>
        </p:nvSpPr>
        <p:spPr>
          <a:xfrm>
            <a:off x="395536" y="332656"/>
            <a:ext cx="5038428" cy="3438056"/>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i="1" dirty="0" smtClean="0">
                <a:solidFill>
                  <a:schemeClr val="accent4">
                    <a:lumMod val="75000"/>
                  </a:schemeClr>
                </a:solidFill>
                <a:effectLst>
                  <a:outerShdw blurRad="38100" dist="38100" dir="2700000" algn="tl">
                    <a:srgbClr val="000000">
                      <a:alpha val="43137"/>
                    </a:srgbClr>
                  </a:outerShdw>
                </a:effectLst>
                <a:latin typeface="+mn-lt"/>
              </a:rPr>
              <a:t>Are you an entrepreneur and don’t know what to do with your potential? </a:t>
            </a:r>
          </a:p>
          <a:p>
            <a:pPr algn="l"/>
            <a:r>
              <a:rPr lang="en-US" b="1" i="1" dirty="0" smtClean="0">
                <a:solidFill>
                  <a:schemeClr val="accent4">
                    <a:lumMod val="75000"/>
                  </a:schemeClr>
                </a:solidFill>
                <a:effectLst>
                  <a:outerShdw blurRad="38100" dist="38100" dir="2700000" algn="tl">
                    <a:srgbClr val="000000">
                      <a:alpha val="43137"/>
                    </a:srgbClr>
                  </a:outerShdw>
                </a:effectLst>
                <a:latin typeface="+mn-lt"/>
              </a:rPr>
              <a:t>The European Language Label awaits your contribution to educational excellence.</a:t>
            </a:r>
            <a:endParaRPr lang="es-ES" b="1" i="1" dirty="0">
              <a:solidFill>
                <a:schemeClr val="accent4">
                  <a:lumMod val="75000"/>
                </a:schemeClr>
              </a:solidFill>
              <a:effectLst>
                <a:outerShdw blurRad="38100" dist="38100" dir="2700000" algn="tl">
                  <a:srgbClr val="000000">
                    <a:alpha val="43137"/>
                  </a:srgbClr>
                </a:outerShdw>
              </a:effectLst>
              <a:latin typeface="+mn-lt"/>
            </a:endParaRPr>
          </a:p>
        </p:txBody>
      </p:sp>
      <p:sp>
        <p:nvSpPr>
          <p:cNvPr id="12" name="11 Rectángulo"/>
          <p:cNvSpPr/>
          <p:nvPr/>
        </p:nvSpPr>
        <p:spPr>
          <a:xfrm>
            <a:off x="5580112" y="2420888"/>
            <a:ext cx="3096344" cy="461665"/>
          </a:xfrm>
          <a:prstGeom prst="rect">
            <a:avLst/>
          </a:prstGeom>
        </p:spPr>
        <p:txBody>
          <a:bodyPr wrap="square">
            <a:spAutoFit/>
          </a:bodyPr>
          <a:lstStyle/>
          <a:p>
            <a:r>
              <a:rPr lang="es-ES" sz="2400" b="1" dirty="0" smtClean="0">
                <a:solidFill>
                  <a:schemeClr val="accent4">
                    <a:lumMod val="75000"/>
                  </a:schemeClr>
                </a:solidFill>
                <a:effectLst>
                  <a:outerShdw blurRad="38100" dist="38100" dir="2700000" algn="tl">
                    <a:srgbClr val="000000">
                      <a:alpha val="43137"/>
                    </a:srgbClr>
                  </a:outerShdw>
                </a:effectLst>
              </a:rPr>
              <a:t>PORTUGUESE REPORT</a:t>
            </a:r>
            <a:endParaRPr lang="es-ES" sz="2400" b="1" dirty="0">
              <a:solidFill>
                <a:schemeClr val="accent4">
                  <a:lumMod val="7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400302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err="1">
                <a:solidFill>
                  <a:schemeClr val="accent4">
                    <a:lumMod val="75000"/>
                  </a:schemeClr>
                </a:solidFill>
                <a:latin typeface="+mn-lt"/>
              </a:rPr>
              <a:t>The</a:t>
            </a:r>
            <a:r>
              <a:rPr lang="es-ES" dirty="0">
                <a:solidFill>
                  <a:schemeClr val="accent4">
                    <a:lumMod val="75000"/>
                  </a:schemeClr>
                </a:solidFill>
                <a:latin typeface="+mn-lt"/>
              </a:rPr>
              <a:t> </a:t>
            </a:r>
            <a:r>
              <a:rPr lang="es-ES" dirty="0" err="1">
                <a:solidFill>
                  <a:schemeClr val="accent4">
                    <a:lumMod val="75000"/>
                  </a:schemeClr>
                </a:solidFill>
                <a:latin typeface="+mn-lt"/>
              </a:rPr>
              <a:t>Label</a:t>
            </a:r>
            <a:r>
              <a:rPr lang="es-ES" dirty="0">
                <a:solidFill>
                  <a:schemeClr val="accent4">
                    <a:lumMod val="75000"/>
                  </a:schemeClr>
                </a:solidFill>
                <a:latin typeface="+mn-lt"/>
              </a:rPr>
              <a:t> </a:t>
            </a:r>
            <a:r>
              <a:rPr lang="es-ES" dirty="0" err="1">
                <a:solidFill>
                  <a:schemeClr val="accent4">
                    <a:lumMod val="75000"/>
                  </a:schemeClr>
                </a:solidFill>
                <a:latin typeface="+mn-lt"/>
              </a:rPr>
              <a:t>Campaigns</a:t>
            </a:r>
            <a:endParaRPr lang="es-ES" dirty="0">
              <a:solidFill>
                <a:schemeClr val="accent4">
                  <a:lumMod val="75000"/>
                </a:schemeClr>
              </a:solidFill>
              <a:latin typeface="+mn-lt"/>
            </a:endParaRPr>
          </a:p>
        </p:txBody>
      </p:sp>
      <p:sp>
        <p:nvSpPr>
          <p:cNvPr id="3" name="2 Marcador de contenido"/>
          <p:cNvSpPr>
            <a:spLocks noGrp="1"/>
          </p:cNvSpPr>
          <p:nvPr>
            <p:ph idx="1"/>
          </p:nvPr>
        </p:nvSpPr>
        <p:spPr>
          <a:xfrm>
            <a:off x="457200" y="1600200"/>
            <a:ext cx="7355160" cy="4525963"/>
          </a:xfrm>
        </p:spPr>
        <p:txBody>
          <a:bodyPr>
            <a:normAutofit fontScale="92500" lnSpcReduction="10000"/>
          </a:bodyPr>
          <a:lstStyle/>
          <a:p>
            <a:r>
              <a:rPr lang="en-US" sz="3800" b="1" dirty="0" smtClean="0">
                <a:solidFill>
                  <a:schemeClr val="accent4">
                    <a:lumMod val="75000"/>
                  </a:schemeClr>
                </a:solidFill>
                <a:latin typeface="+mn-lt"/>
              </a:rPr>
              <a:t>The </a:t>
            </a:r>
            <a:r>
              <a:rPr lang="en-US" sz="3800" b="1" dirty="0">
                <a:solidFill>
                  <a:schemeClr val="accent4">
                    <a:lumMod val="75000"/>
                  </a:schemeClr>
                </a:solidFill>
                <a:latin typeface="+mn-lt"/>
              </a:rPr>
              <a:t>selection of winning </a:t>
            </a:r>
            <a:r>
              <a:rPr lang="en-US" sz="3800" b="1" dirty="0" smtClean="0">
                <a:solidFill>
                  <a:schemeClr val="accent4">
                    <a:lumMod val="75000"/>
                  </a:schemeClr>
                </a:solidFill>
                <a:latin typeface="+mn-lt"/>
              </a:rPr>
              <a:t>projects</a:t>
            </a:r>
          </a:p>
          <a:p>
            <a:pPr lvl="1"/>
            <a:r>
              <a:rPr lang="en-US" sz="2300" dirty="0">
                <a:latin typeface="+mn-lt"/>
              </a:rPr>
              <a:t>For projects to be eligible for European Language Label, they have to prove they are innovative, effective and transferable to other contexts. The initiatives should incorporate a new method or approach, </a:t>
            </a:r>
            <a:r>
              <a:rPr lang="en-US" sz="2300" dirty="0" smtClean="0">
                <a:latin typeface="+mn-lt"/>
              </a:rPr>
              <a:t>or improve </a:t>
            </a:r>
            <a:r>
              <a:rPr lang="en-US" sz="2300" dirty="0">
                <a:latin typeface="+mn-lt"/>
              </a:rPr>
              <a:t>past performance. They should also demonstrate students’ </a:t>
            </a:r>
            <a:r>
              <a:rPr lang="en-US" sz="2300" dirty="0" smtClean="0">
                <a:latin typeface="+mn-lt"/>
              </a:rPr>
              <a:t>progress. </a:t>
            </a:r>
          </a:p>
          <a:p>
            <a:pPr lvl="1"/>
            <a:r>
              <a:rPr lang="en-US" sz="2300" dirty="0" smtClean="0">
                <a:latin typeface="+mn-lt"/>
              </a:rPr>
              <a:t>The </a:t>
            </a:r>
            <a:r>
              <a:rPr lang="en-US" sz="2300" dirty="0">
                <a:latin typeface="+mn-lt"/>
              </a:rPr>
              <a:t>projects that the jury, constituted for the purpose, considers meet all the criteria will be awarded </a:t>
            </a:r>
            <a:r>
              <a:rPr lang="en-US" sz="2300" dirty="0" smtClean="0">
                <a:latin typeface="+mn-lt"/>
              </a:rPr>
              <a:t>the "European </a:t>
            </a:r>
            <a:r>
              <a:rPr lang="en-US" sz="2300" dirty="0">
                <a:latin typeface="+mn-lt"/>
              </a:rPr>
              <a:t>Label 2011". For the purposes set forth in Article </a:t>
            </a:r>
            <a:r>
              <a:rPr lang="en-US" sz="2300" dirty="0" smtClean="0">
                <a:latin typeface="+mn-lt"/>
              </a:rPr>
              <a:t>100</a:t>
            </a:r>
            <a:r>
              <a:rPr lang="en-US" sz="2300" dirty="0">
                <a:latin typeface="+mn-lt"/>
              </a:rPr>
              <a:t>º</a:t>
            </a:r>
            <a:r>
              <a:rPr lang="en-US" sz="2300" dirty="0" smtClean="0">
                <a:latin typeface="+mn-lt"/>
              </a:rPr>
              <a:t> </a:t>
            </a:r>
            <a:r>
              <a:rPr lang="en-US" sz="2300" dirty="0">
                <a:latin typeface="+mn-lt"/>
              </a:rPr>
              <a:t>of the Code of </a:t>
            </a:r>
            <a:r>
              <a:rPr lang="en-US" sz="2300" dirty="0" smtClean="0">
                <a:latin typeface="+mn-lt"/>
              </a:rPr>
              <a:t>Administrative Procedure</a:t>
            </a:r>
            <a:r>
              <a:rPr lang="en-US" sz="2300" dirty="0">
                <a:latin typeface="+mn-lt"/>
              </a:rPr>
              <a:t>, within ten working days the list of projects selected will be displayed until October 31, 2011, </a:t>
            </a:r>
            <a:r>
              <a:rPr lang="en-US" sz="2300" dirty="0" smtClean="0">
                <a:latin typeface="+mn-lt"/>
              </a:rPr>
              <a:t>at the </a:t>
            </a:r>
            <a:r>
              <a:rPr lang="en-US" sz="2300" dirty="0">
                <a:latin typeface="+mn-lt"/>
              </a:rPr>
              <a:t>National Agency for the Management of Lifelong Learning and on the Internet at </a:t>
            </a:r>
            <a:r>
              <a:rPr lang="en-US" sz="2300" dirty="0">
                <a:latin typeface="+mn-lt"/>
                <a:hlinkClick r:id="rId2"/>
              </a:rPr>
              <a:t>http://</a:t>
            </a:r>
            <a:r>
              <a:rPr lang="en-US" sz="2300" dirty="0" smtClean="0">
                <a:latin typeface="+mn-lt"/>
                <a:hlinkClick r:id="rId2"/>
              </a:rPr>
              <a:t>www.proalv.pt</a:t>
            </a:r>
            <a:endParaRPr lang="en-US" sz="2300" dirty="0" smtClean="0">
              <a:latin typeface="+mn-lt"/>
            </a:endParaRPr>
          </a:p>
        </p:txBody>
      </p:sp>
    </p:spTree>
    <p:extLst>
      <p:ext uri="{BB962C8B-B14F-4D97-AF65-F5344CB8AC3E}">
        <p14:creationId xmlns="" xmlns:p14="http://schemas.microsoft.com/office/powerpoint/2010/main" val="1660506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err="1">
                <a:solidFill>
                  <a:schemeClr val="accent4">
                    <a:lumMod val="75000"/>
                  </a:schemeClr>
                </a:solidFill>
                <a:latin typeface="+mn-lt"/>
              </a:rPr>
              <a:t>The</a:t>
            </a:r>
            <a:r>
              <a:rPr lang="es-ES" dirty="0">
                <a:solidFill>
                  <a:schemeClr val="accent4">
                    <a:lumMod val="75000"/>
                  </a:schemeClr>
                </a:solidFill>
                <a:latin typeface="+mn-lt"/>
              </a:rPr>
              <a:t> </a:t>
            </a:r>
            <a:r>
              <a:rPr lang="es-ES" dirty="0" err="1">
                <a:solidFill>
                  <a:schemeClr val="accent4">
                    <a:lumMod val="75000"/>
                  </a:schemeClr>
                </a:solidFill>
                <a:latin typeface="+mn-lt"/>
              </a:rPr>
              <a:t>Label</a:t>
            </a:r>
            <a:r>
              <a:rPr lang="es-ES" dirty="0">
                <a:solidFill>
                  <a:schemeClr val="accent4">
                    <a:lumMod val="75000"/>
                  </a:schemeClr>
                </a:solidFill>
                <a:latin typeface="+mn-lt"/>
              </a:rPr>
              <a:t> </a:t>
            </a:r>
            <a:r>
              <a:rPr lang="es-ES" dirty="0" err="1">
                <a:solidFill>
                  <a:schemeClr val="accent4">
                    <a:lumMod val="75000"/>
                  </a:schemeClr>
                </a:solidFill>
                <a:latin typeface="+mn-lt"/>
              </a:rPr>
              <a:t>Campaigns</a:t>
            </a:r>
            <a:endParaRPr lang="es-ES" dirty="0">
              <a:solidFill>
                <a:schemeClr val="accent4">
                  <a:lumMod val="75000"/>
                </a:schemeClr>
              </a:solidFill>
              <a:latin typeface="+mn-lt"/>
            </a:endParaRPr>
          </a:p>
        </p:txBody>
      </p:sp>
      <p:sp>
        <p:nvSpPr>
          <p:cNvPr id="3" name="2 Marcador de contenido"/>
          <p:cNvSpPr>
            <a:spLocks noGrp="1"/>
          </p:cNvSpPr>
          <p:nvPr>
            <p:ph idx="1"/>
          </p:nvPr>
        </p:nvSpPr>
        <p:spPr>
          <a:xfrm>
            <a:off x="457200" y="1600200"/>
            <a:ext cx="6491064" cy="4525963"/>
          </a:xfrm>
        </p:spPr>
        <p:txBody>
          <a:bodyPr>
            <a:normAutofit/>
          </a:bodyPr>
          <a:lstStyle/>
          <a:p>
            <a:r>
              <a:rPr lang="es-ES" b="1" dirty="0" err="1" smtClean="0">
                <a:solidFill>
                  <a:schemeClr val="accent4">
                    <a:lumMod val="75000"/>
                  </a:schemeClr>
                </a:solidFill>
                <a:latin typeface="+mn-lt"/>
              </a:rPr>
              <a:t>The</a:t>
            </a:r>
            <a:r>
              <a:rPr lang="es-ES" b="1" dirty="0" smtClean="0">
                <a:solidFill>
                  <a:schemeClr val="accent4">
                    <a:lumMod val="75000"/>
                  </a:schemeClr>
                </a:solidFill>
                <a:latin typeface="+mn-lt"/>
              </a:rPr>
              <a:t> </a:t>
            </a:r>
            <a:r>
              <a:rPr lang="es-ES" b="1" dirty="0" err="1">
                <a:solidFill>
                  <a:schemeClr val="accent4">
                    <a:lumMod val="75000"/>
                  </a:schemeClr>
                </a:solidFill>
                <a:latin typeface="+mn-lt"/>
              </a:rPr>
              <a:t>Awards</a:t>
            </a:r>
            <a:r>
              <a:rPr lang="es-ES" b="1" dirty="0">
                <a:solidFill>
                  <a:schemeClr val="accent4">
                    <a:lumMod val="75000"/>
                  </a:schemeClr>
                </a:solidFill>
                <a:latin typeface="+mn-lt"/>
              </a:rPr>
              <a:t> </a:t>
            </a:r>
            <a:r>
              <a:rPr lang="es-ES" b="1" dirty="0" err="1" smtClean="0">
                <a:solidFill>
                  <a:schemeClr val="accent4">
                    <a:lumMod val="75000"/>
                  </a:schemeClr>
                </a:solidFill>
                <a:latin typeface="+mn-lt"/>
              </a:rPr>
              <a:t>Ceremony</a:t>
            </a:r>
            <a:endParaRPr lang="es-ES" b="1" dirty="0" smtClean="0">
              <a:solidFill>
                <a:schemeClr val="accent4">
                  <a:lumMod val="75000"/>
                </a:schemeClr>
              </a:solidFill>
              <a:latin typeface="+mn-lt"/>
            </a:endParaRPr>
          </a:p>
          <a:p>
            <a:pPr lvl="1"/>
            <a:r>
              <a:rPr lang="en-US" sz="2100" dirty="0">
                <a:latin typeface="+mn-lt"/>
              </a:rPr>
              <a:t>Winners will receive a certificate and a plaque attributed to each of the project participants, and a </a:t>
            </a:r>
            <a:r>
              <a:rPr lang="en-US" sz="2100" dirty="0" smtClean="0">
                <a:latin typeface="+mn-lt"/>
              </a:rPr>
              <a:t>plaque will </a:t>
            </a:r>
            <a:r>
              <a:rPr lang="en-US" sz="2100" dirty="0">
                <a:latin typeface="+mn-lt"/>
              </a:rPr>
              <a:t>be presented to the participating </a:t>
            </a:r>
            <a:r>
              <a:rPr lang="en-US" sz="2100" dirty="0" smtClean="0">
                <a:latin typeface="+mn-lt"/>
              </a:rPr>
              <a:t>institutions. </a:t>
            </a:r>
          </a:p>
          <a:p>
            <a:pPr lvl="1"/>
            <a:r>
              <a:rPr lang="en-US" sz="2100" dirty="0" smtClean="0">
                <a:latin typeface="+mn-lt"/>
              </a:rPr>
              <a:t>Later</a:t>
            </a:r>
            <a:r>
              <a:rPr lang="en-US" sz="2100" dirty="0">
                <a:latin typeface="+mn-lt"/>
              </a:rPr>
              <a:t>, the winning institutions may also incorporate into their letterhead and other documents </a:t>
            </a:r>
            <a:r>
              <a:rPr lang="en-US" sz="2100" dirty="0" smtClean="0">
                <a:latin typeface="+mn-lt"/>
              </a:rPr>
              <a:t>the "European </a:t>
            </a:r>
            <a:r>
              <a:rPr lang="en-US" sz="2100" dirty="0">
                <a:latin typeface="+mn-lt"/>
              </a:rPr>
              <a:t>Label" logo, provided it is clear the year in which the award was made.</a:t>
            </a:r>
          </a:p>
          <a:p>
            <a:endParaRPr lang="es-ES" b="1" dirty="0">
              <a:latin typeface="+mn-lt"/>
            </a:endParaRPr>
          </a:p>
        </p:txBody>
      </p:sp>
    </p:spTree>
    <p:extLst>
      <p:ext uri="{BB962C8B-B14F-4D97-AF65-F5344CB8AC3E}">
        <p14:creationId xmlns="" xmlns:p14="http://schemas.microsoft.com/office/powerpoint/2010/main" val="1660506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err="1">
                <a:solidFill>
                  <a:schemeClr val="accent4">
                    <a:lumMod val="75000"/>
                  </a:schemeClr>
                </a:solidFill>
                <a:latin typeface="+mn-lt"/>
              </a:rPr>
              <a:t>Priorities</a:t>
            </a:r>
            <a:endParaRPr lang="es-ES" dirty="0">
              <a:solidFill>
                <a:schemeClr val="accent4">
                  <a:lumMod val="75000"/>
                </a:schemeClr>
              </a:solidFill>
              <a:latin typeface="+mn-lt"/>
            </a:endParaRPr>
          </a:p>
        </p:txBody>
      </p:sp>
      <p:sp>
        <p:nvSpPr>
          <p:cNvPr id="3" name="2 Marcador de contenido"/>
          <p:cNvSpPr>
            <a:spLocks noGrp="1"/>
          </p:cNvSpPr>
          <p:nvPr>
            <p:ph idx="1"/>
          </p:nvPr>
        </p:nvSpPr>
        <p:spPr>
          <a:xfrm>
            <a:off x="457200" y="1600200"/>
            <a:ext cx="7211144" cy="4525963"/>
          </a:xfrm>
        </p:spPr>
        <p:txBody>
          <a:bodyPr>
            <a:normAutofit/>
          </a:bodyPr>
          <a:lstStyle/>
          <a:p>
            <a:r>
              <a:rPr lang="en-US" sz="2100" dirty="0">
                <a:latin typeface="+mn-lt"/>
              </a:rPr>
              <a:t>The following are the priorities for the European Label in 2011:</a:t>
            </a:r>
          </a:p>
          <a:p>
            <a:pPr marL="971550" lvl="1" indent="-514350">
              <a:buFont typeface="+mj-lt"/>
              <a:buAutoNum type="alphaLcParenR"/>
            </a:pPr>
            <a:r>
              <a:rPr lang="en-US" sz="2100" dirty="0" smtClean="0">
                <a:latin typeface="+mn-lt"/>
              </a:rPr>
              <a:t>The </a:t>
            </a:r>
            <a:r>
              <a:rPr lang="en-US" sz="2100" dirty="0">
                <a:latin typeface="+mn-lt"/>
              </a:rPr>
              <a:t>language learning community;</a:t>
            </a:r>
          </a:p>
          <a:p>
            <a:pPr marL="971550" lvl="1" indent="-514350">
              <a:buFont typeface="+mj-lt"/>
              <a:buAutoNum type="alphaLcParenR"/>
            </a:pPr>
            <a:r>
              <a:rPr lang="en-US" sz="2100" dirty="0" smtClean="0">
                <a:latin typeface="+mn-lt"/>
              </a:rPr>
              <a:t>Language </a:t>
            </a:r>
            <a:r>
              <a:rPr lang="en-US" sz="2100" dirty="0">
                <a:latin typeface="+mn-lt"/>
              </a:rPr>
              <a:t>skills for professional purposes.</a:t>
            </a:r>
          </a:p>
          <a:p>
            <a:endParaRPr lang="en-US" sz="2100" dirty="0" smtClean="0">
              <a:latin typeface="+mn-lt"/>
            </a:endParaRPr>
          </a:p>
          <a:p>
            <a:r>
              <a:rPr lang="en-US" sz="2100" dirty="0" smtClean="0">
                <a:latin typeface="+mn-lt"/>
              </a:rPr>
              <a:t>The </a:t>
            </a:r>
            <a:r>
              <a:rPr lang="en-US" sz="2100" dirty="0">
                <a:latin typeface="+mn-lt"/>
              </a:rPr>
              <a:t>priorities at the national level are intended for the teaching of Portuguese for immigrant </a:t>
            </a:r>
            <a:r>
              <a:rPr lang="en-US" sz="2100" dirty="0" smtClean="0">
                <a:latin typeface="+mn-lt"/>
              </a:rPr>
              <a:t>integration and/or </a:t>
            </a:r>
            <a:r>
              <a:rPr lang="en-US" sz="2100" dirty="0">
                <a:latin typeface="+mn-lt"/>
              </a:rPr>
              <a:t>language training for the workplace, in non-formal and informal settings.</a:t>
            </a:r>
          </a:p>
          <a:p>
            <a:endParaRPr lang="es-ES" sz="2100" dirty="0">
              <a:latin typeface="+mn-lt"/>
            </a:endParaRPr>
          </a:p>
        </p:txBody>
      </p:sp>
    </p:spTree>
    <p:extLst>
      <p:ext uri="{BB962C8B-B14F-4D97-AF65-F5344CB8AC3E}">
        <p14:creationId xmlns="" xmlns:p14="http://schemas.microsoft.com/office/powerpoint/2010/main" val="510257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n-US" dirty="0">
                <a:solidFill>
                  <a:schemeClr val="accent4">
                    <a:lumMod val="75000"/>
                  </a:schemeClr>
                </a:solidFill>
                <a:latin typeface="+mn-lt"/>
              </a:rPr>
              <a:t>Award of the European Language Label</a:t>
            </a:r>
            <a:endParaRPr lang="es-ES" dirty="0">
              <a:solidFill>
                <a:schemeClr val="accent4">
                  <a:lumMod val="75000"/>
                </a:schemeClr>
              </a:solidFill>
              <a:latin typeface="+mn-lt"/>
            </a:endParaRPr>
          </a:p>
        </p:txBody>
      </p:sp>
      <p:pic>
        <p:nvPicPr>
          <p:cNvPr id="4" name="3 Marcador de contenido"/>
          <p:cNvPicPr>
            <a:picLocks noGrp="1"/>
          </p:cNvPicPr>
          <p:nvPr>
            <p:ph idx="1"/>
          </p:nvPr>
        </p:nvPicPr>
        <p:blipFill>
          <a:blip r:embed="rId2" cstate="print"/>
          <a:srcRect/>
          <a:stretch>
            <a:fillRect/>
          </a:stretch>
        </p:blipFill>
        <p:spPr bwMode="auto">
          <a:xfrm>
            <a:off x="1892576" y="2000692"/>
            <a:ext cx="5358848" cy="3724979"/>
          </a:xfrm>
          <a:prstGeom prst="rect">
            <a:avLst/>
          </a:prstGeom>
          <a:noFill/>
        </p:spPr>
      </p:pic>
    </p:spTree>
    <p:extLst>
      <p:ext uri="{BB962C8B-B14F-4D97-AF65-F5344CB8AC3E}">
        <p14:creationId xmlns="" xmlns:p14="http://schemas.microsoft.com/office/powerpoint/2010/main" val="203316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n-US" dirty="0">
                <a:solidFill>
                  <a:schemeClr val="accent4">
                    <a:lumMod val="75000"/>
                  </a:schemeClr>
                </a:solidFill>
                <a:latin typeface="+mn-lt"/>
              </a:rPr>
              <a:t>Award of the European Language Label</a:t>
            </a:r>
            <a:endParaRPr lang="es-ES" dirty="0">
              <a:solidFill>
                <a:schemeClr val="accent4">
                  <a:lumMod val="75000"/>
                </a:schemeClr>
              </a:solidFill>
              <a:latin typeface="+mn-lt"/>
            </a:endParaRPr>
          </a:p>
        </p:txBody>
      </p:sp>
      <p:pic>
        <p:nvPicPr>
          <p:cNvPr id="5" name="4 Marcador de contenido"/>
          <p:cNvPicPr>
            <a:picLocks noGrp="1"/>
          </p:cNvPicPr>
          <p:nvPr>
            <p:ph idx="1"/>
          </p:nvPr>
        </p:nvPicPr>
        <p:blipFill>
          <a:blip r:embed="rId2" cstate="print"/>
          <a:srcRect/>
          <a:stretch>
            <a:fillRect/>
          </a:stretch>
        </p:blipFill>
        <p:spPr bwMode="auto">
          <a:xfrm>
            <a:off x="1478012" y="1842182"/>
            <a:ext cx="6187976" cy="4041998"/>
          </a:xfrm>
          <a:prstGeom prst="rect">
            <a:avLst/>
          </a:prstGeom>
          <a:noFill/>
        </p:spPr>
      </p:pic>
    </p:spTree>
    <p:extLst>
      <p:ext uri="{BB962C8B-B14F-4D97-AF65-F5344CB8AC3E}">
        <p14:creationId xmlns="" xmlns:p14="http://schemas.microsoft.com/office/powerpoint/2010/main" val="3706740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err="1">
                <a:solidFill>
                  <a:schemeClr val="accent4">
                    <a:lumMod val="75000"/>
                  </a:schemeClr>
                </a:solidFill>
                <a:latin typeface="+mn-lt"/>
              </a:rPr>
              <a:t>Evaluation</a:t>
            </a:r>
            <a:r>
              <a:rPr lang="es-ES" dirty="0">
                <a:solidFill>
                  <a:schemeClr val="accent4">
                    <a:lumMod val="75000"/>
                  </a:schemeClr>
                </a:solidFill>
                <a:latin typeface="+mn-lt"/>
              </a:rPr>
              <a:t> and </a:t>
            </a:r>
            <a:r>
              <a:rPr lang="es-ES" dirty="0" err="1">
                <a:solidFill>
                  <a:schemeClr val="accent4">
                    <a:lumMod val="75000"/>
                  </a:schemeClr>
                </a:solidFill>
                <a:latin typeface="+mn-lt"/>
              </a:rPr>
              <a:t>monitoring</a:t>
            </a:r>
            <a:endParaRPr lang="es-ES" dirty="0">
              <a:solidFill>
                <a:schemeClr val="accent4">
                  <a:lumMod val="75000"/>
                </a:schemeClr>
              </a:solidFill>
              <a:latin typeface="+mn-lt"/>
            </a:endParaRPr>
          </a:p>
        </p:txBody>
      </p:sp>
      <p:sp>
        <p:nvSpPr>
          <p:cNvPr id="3" name="2 Marcador de contenido"/>
          <p:cNvSpPr>
            <a:spLocks noGrp="1"/>
          </p:cNvSpPr>
          <p:nvPr>
            <p:ph idx="1"/>
          </p:nvPr>
        </p:nvSpPr>
        <p:spPr>
          <a:xfrm>
            <a:off x="457200" y="1268760"/>
            <a:ext cx="7499176" cy="4525963"/>
          </a:xfrm>
        </p:spPr>
        <p:txBody>
          <a:bodyPr>
            <a:normAutofit/>
          </a:bodyPr>
          <a:lstStyle/>
          <a:p>
            <a:r>
              <a:rPr lang="en-US" sz="3500" b="1" dirty="0">
                <a:solidFill>
                  <a:schemeClr val="accent4">
                    <a:lumMod val="75000"/>
                  </a:schemeClr>
                </a:solidFill>
                <a:latin typeface="+mn-lt"/>
              </a:rPr>
              <a:t>What criteria were selected tags</a:t>
            </a:r>
            <a:r>
              <a:rPr lang="en-US" sz="3500" b="1" dirty="0" smtClean="0">
                <a:solidFill>
                  <a:schemeClr val="accent4">
                    <a:lumMod val="75000"/>
                  </a:schemeClr>
                </a:solidFill>
                <a:latin typeface="+mn-lt"/>
              </a:rPr>
              <a:t>?</a:t>
            </a:r>
          </a:p>
          <a:p>
            <a:pPr lvl="1"/>
            <a:r>
              <a:rPr lang="en-US" sz="2100" dirty="0" smtClean="0">
                <a:latin typeface="+mn-lt"/>
              </a:rPr>
              <a:t>The first step was the analysis of all winning initiatives in Portugal over the last 10 years (1999-2011), the "NELLIP WP1 Project - Case Studies" phase. After this analysis we concluded that we could not meet the objective of selecting 24 labels, as only 18 labels were awarded in Portugal up until the beginning of 2011.</a:t>
            </a:r>
            <a:endParaRPr lang="es-ES" sz="2100" dirty="0" smtClean="0">
              <a:latin typeface="+mn-lt"/>
            </a:endParaRPr>
          </a:p>
          <a:p>
            <a:pPr lvl="1"/>
            <a:r>
              <a:rPr lang="en-US" sz="2100" dirty="0" smtClean="0">
                <a:latin typeface="+mn-lt"/>
              </a:rPr>
              <a:t>Then </a:t>
            </a:r>
            <a:r>
              <a:rPr lang="en-US" sz="2100" dirty="0">
                <a:latin typeface="+mn-lt"/>
              </a:rPr>
              <a:t>each group member shortlisted between 2 and 5 initiatives (a total of 12) in response to a series </a:t>
            </a:r>
            <a:r>
              <a:rPr lang="en-US" sz="2100" dirty="0" smtClean="0">
                <a:latin typeface="+mn-lt"/>
              </a:rPr>
              <a:t>of previously </a:t>
            </a:r>
            <a:r>
              <a:rPr lang="en-US" sz="2100" dirty="0">
                <a:latin typeface="+mn-lt"/>
              </a:rPr>
              <a:t>agreed selection criteria - innovation, dissemination, creativity, interest, universality and multilingualism and all the information was collated</a:t>
            </a:r>
            <a:r>
              <a:rPr lang="en-US" sz="2100" dirty="0" smtClean="0">
                <a:latin typeface="+mn-lt"/>
              </a:rPr>
              <a:t>.</a:t>
            </a:r>
            <a:endParaRPr lang="es-ES" sz="2100" dirty="0">
              <a:latin typeface="+mn-lt"/>
            </a:endParaRPr>
          </a:p>
          <a:p>
            <a:endParaRPr lang="es-ES" b="1" dirty="0">
              <a:latin typeface="+mn-lt"/>
            </a:endParaRPr>
          </a:p>
        </p:txBody>
      </p:sp>
    </p:spTree>
    <p:extLst>
      <p:ext uri="{BB962C8B-B14F-4D97-AF65-F5344CB8AC3E}">
        <p14:creationId xmlns="" xmlns:p14="http://schemas.microsoft.com/office/powerpoint/2010/main" val="367505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err="1">
                <a:solidFill>
                  <a:schemeClr val="accent4">
                    <a:lumMod val="75000"/>
                  </a:schemeClr>
                </a:solidFill>
                <a:latin typeface="+mn-lt"/>
              </a:rPr>
              <a:t>Evaluation</a:t>
            </a:r>
            <a:r>
              <a:rPr lang="es-ES" dirty="0">
                <a:solidFill>
                  <a:schemeClr val="accent4">
                    <a:lumMod val="75000"/>
                  </a:schemeClr>
                </a:solidFill>
                <a:latin typeface="+mn-lt"/>
              </a:rPr>
              <a:t> and </a:t>
            </a:r>
            <a:r>
              <a:rPr lang="es-ES" dirty="0" err="1">
                <a:solidFill>
                  <a:schemeClr val="accent4">
                    <a:lumMod val="75000"/>
                  </a:schemeClr>
                </a:solidFill>
                <a:latin typeface="+mn-lt"/>
              </a:rPr>
              <a:t>monitoring</a:t>
            </a:r>
            <a:endParaRPr lang="es-ES" dirty="0">
              <a:solidFill>
                <a:schemeClr val="accent4">
                  <a:lumMod val="75000"/>
                </a:schemeClr>
              </a:solidFill>
              <a:latin typeface="+mn-lt"/>
            </a:endParaRPr>
          </a:p>
        </p:txBody>
      </p:sp>
      <p:sp>
        <p:nvSpPr>
          <p:cNvPr id="3" name="2 Marcador de contenido"/>
          <p:cNvSpPr>
            <a:spLocks noGrp="1"/>
          </p:cNvSpPr>
          <p:nvPr>
            <p:ph idx="1"/>
          </p:nvPr>
        </p:nvSpPr>
        <p:spPr>
          <a:xfrm>
            <a:off x="457200" y="1600200"/>
            <a:ext cx="7211144" cy="4525963"/>
          </a:xfrm>
        </p:spPr>
        <p:txBody>
          <a:bodyPr>
            <a:normAutofit/>
          </a:bodyPr>
          <a:lstStyle/>
          <a:p>
            <a:pPr lvl="1"/>
            <a:r>
              <a:rPr lang="en-US" sz="2100" dirty="0">
                <a:latin typeface="+mn-lt"/>
              </a:rPr>
              <a:t>Unfortunately, of the 12 selected initiatives, we have not received many response from the initiative </a:t>
            </a:r>
          </a:p>
          <a:p>
            <a:pPr lvl="1"/>
            <a:r>
              <a:rPr lang="en-US" sz="2100" dirty="0">
                <a:latin typeface="+mn-lt"/>
              </a:rPr>
              <a:t>Therefore the completion of the third phase, the choice of the 4 best practices, has been limited by the above circumstances - only 3 of the 12 selected labels completed the survey. Therefore these three formed the basis of the selection phase NELLIP WP1 Project - Best Practices.</a:t>
            </a:r>
            <a:endParaRPr lang="es-ES" sz="2100" dirty="0">
              <a:latin typeface="+mn-lt"/>
            </a:endParaRPr>
          </a:p>
          <a:p>
            <a:pPr lvl="1"/>
            <a:r>
              <a:rPr lang="en-US" sz="2100" dirty="0">
                <a:latin typeface="+mn-lt"/>
              </a:rPr>
              <a:t> </a:t>
            </a:r>
            <a:endParaRPr lang="es-ES" sz="2100" dirty="0">
              <a:latin typeface="+mn-lt"/>
            </a:endParaRPr>
          </a:p>
          <a:p>
            <a:pPr lvl="1"/>
            <a:r>
              <a:rPr lang="en-US" sz="2100" dirty="0">
                <a:latin typeface="+mn-lt"/>
              </a:rPr>
              <a:t>The three Portuguese initiatives, or Case Studies, are available at the following link:</a:t>
            </a:r>
            <a:endParaRPr lang="es-ES" sz="2100" dirty="0">
              <a:latin typeface="+mn-lt"/>
            </a:endParaRPr>
          </a:p>
          <a:p>
            <a:pPr lvl="1"/>
            <a:r>
              <a:rPr lang="en-US" sz="2100" dirty="0">
                <a:latin typeface="+mn-lt"/>
                <a:hlinkClick r:id="rId2"/>
              </a:rPr>
              <a:t>http://nellip.pixelonline.org/CS_lista.php?tla=&amp;sec=&amp;</a:t>
            </a:r>
            <a:r>
              <a:rPr lang="en-US" sz="2100" dirty="0" smtClean="0">
                <a:latin typeface="+mn-lt"/>
                <a:hlinkClick r:id="rId2"/>
              </a:rPr>
              <a:t>cou=26&amp;yea</a:t>
            </a:r>
            <a:endParaRPr lang="en-US" sz="2100" dirty="0" smtClean="0">
              <a:latin typeface="+mn-lt"/>
            </a:endParaRPr>
          </a:p>
          <a:p>
            <a:pPr lvl="1"/>
            <a:endParaRPr lang="en-US" sz="2100" dirty="0" smtClean="0">
              <a:latin typeface="+mn-lt"/>
            </a:endParaRPr>
          </a:p>
          <a:p>
            <a:endParaRPr lang="es-ES" sz="2100" dirty="0">
              <a:latin typeface="+mn-lt"/>
            </a:endParaRPr>
          </a:p>
          <a:p>
            <a:endParaRPr lang="es-ES" sz="2100" dirty="0">
              <a:latin typeface="+mn-lt"/>
            </a:endParaRPr>
          </a:p>
        </p:txBody>
      </p:sp>
    </p:spTree>
    <p:extLst>
      <p:ext uri="{BB962C8B-B14F-4D97-AF65-F5344CB8AC3E}">
        <p14:creationId xmlns="" xmlns:p14="http://schemas.microsoft.com/office/powerpoint/2010/main" val="1240232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err="1">
                <a:solidFill>
                  <a:schemeClr val="accent4">
                    <a:lumMod val="75000"/>
                  </a:schemeClr>
                </a:solidFill>
                <a:latin typeface="+mn-lt"/>
              </a:rPr>
              <a:t>Best</a:t>
            </a:r>
            <a:r>
              <a:rPr lang="es-ES" dirty="0">
                <a:solidFill>
                  <a:schemeClr val="accent4">
                    <a:lumMod val="75000"/>
                  </a:schemeClr>
                </a:solidFill>
                <a:latin typeface="+mn-lt"/>
              </a:rPr>
              <a:t> </a:t>
            </a:r>
            <a:r>
              <a:rPr lang="es-ES" dirty="0" err="1">
                <a:solidFill>
                  <a:schemeClr val="accent4">
                    <a:lumMod val="75000"/>
                  </a:schemeClr>
                </a:solidFill>
                <a:latin typeface="+mn-lt"/>
              </a:rPr>
              <a:t>practices</a:t>
            </a:r>
            <a:r>
              <a:rPr lang="es-ES" dirty="0">
                <a:solidFill>
                  <a:schemeClr val="accent4">
                    <a:lumMod val="75000"/>
                  </a:schemeClr>
                </a:solidFill>
                <a:latin typeface="+mn-lt"/>
              </a:rPr>
              <a:t> </a:t>
            </a:r>
            <a:r>
              <a:rPr lang="es-ES" dirty="0" err="1">
                <a:solidFill>
                  <a:schemeClr val="accent4">
                    <a:lumMod val="75000"/>
                  </a:schemeClr>
                </a:solidFill>
                <a:latin typeface="+mn-lt"/>
              </a:rPr>
              <a:t>nationally</a:t>
            </a:r>
            <a:endParaRPr lang="es-ES" dirty="0">
              <a:solidFill>
                <a:schemeClr val="accent4">
                  <a:lumMod val="75000"/>
                </a:schemeClr>
              </a:solidFill>
              <a:latin typeface="+mn-lt"/>
            </a:endParaRPr>
          </a:p>
        </p:txBody>
      </p:sp>
      <p:sp>
        <p:nvSpPr>
          <p:cNvPr id="3" name="2 Marcador de contenido"/>
          <p:cNvSpPr>
            <a:spLocks noGrp="1"/>
          </p:cNvSpPr>
          <p:nvPr>
            <p:ph idx="1"/>
          </p:nvPr>
        </p:nvSpPr>
        <p:spPr>
          <a:xfrm>
            <a:off x="539552" y="1340768"/>
            <a:ext cx="6923112" cy="4525963"/>
          </a:xfrm>
        </p:spPr>
        <p:txBody>
          <a:bodyPr>
            <a:normAutofit/>
          </a:bodyPr>
          <a:lstStyle/>
          <a:p>
            <a:r>
              <a:rPr lang="en-US" sz="2100" dirty="0">
                <a:latin typeface="+mn-lt"/>
              </a:rPr>
              <a:t>As mentioned above, the best practices in Portugal have been selected in collaboration with the National Agency PROALV.</a:t>
            </a:r>
            <a:endParaRPr lang="es-ES" sz="2100" dirty="0">
              <a:latin typeface="+mn-lt"/>
            </a:endParaRPr>
          </a:p>
          <a:p>
            <a:r>
              <a:rPr lang="en-US" sz="2100" dirty="0">
                <a:latin typeface="+mn-lt"/>
              </a:rPr>
              <a:t>Of the initiatives selected the use of ICTs, multiculturalism, multilingualism and language learning for professional and occupational purposes can be highlighted:</a:t>
            </a:r>
            <a:endParaRPr lang="es-ES" sz="2100" dirty="0">
              <a:latin typeface="+mn-lt"/>
            </a:endParaRPr>
          </a:p>
          <a:p>
            <a:pPr marL="457200" indent="-457200">
              <a:buFont typeface="Arial" pitchFamily="34" charset="0"/>
              <a:buChar char="•"/>
            </a:pPr>
            <a:r>
              <a:rPr lang="en-US" sz="2100" dirty="0" smtClean="0">
                <a:latin typeface="+mn-lt"/>
              </a:rPr>
              <a:t>In general, these projects enrich the quality of language teaching promoting new approaches in the field of teaching/learning (</a:t>
            </a:r>
            <a:r>
              <a:rPr lang="en-US" sz="2100" dirty="0" err="1">
                <a:latin typeface="+mn-lt"/>
              </a:rPr>
              <a:t>eg</a:t>
            </a:r>
            <a:r>
              <a:rPr lang="en-US" sz="2100" dirty="0">
                <a:latin typeface="+mn-lt"/>
              </a:rPr>
              <a:t> CLIL methodology, the use of new technologies).</a:t>
            </a:r>
            <a:endParaRPr lang="es-ES" sz="2100" dirty="0">
              <a:latin typeface="+mn-lt"/>
            </a:endParaRPr>
          </a:p>
          <a:p>
            <a:endParaRPr lang="es-ES" sz="2100" dirty="0">
              <a:latin typeface="+mn-lt"/>
            </a:endParaRPr>
          </a:p>
        </p:txBody>
      </p:sp>
    </p:spTree>
    <p:extLst>
      <p:ext uri="{BB962C8B-B14F-4D97-AF65-F5344CB8AC3E}">
        <p14:creationId xmlns="" xmlns:p14="http://schemas.microsoft.com/office/powerpoint/2010/main" val="4257598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smtClean="0">
                <a:solidFill>
                  <a:schemeClr val="accent4">
                    <a:lumMod val="75000"/>
                  </a:schemeClr>
                </a:solidFill>
              </a:rPr>
              <a:t>thanks</a:t>
            </a:r>
            <a:endParaRPr lang="es-ES" dirty="0">
              <a:solidFill>
                <a:schemeClr val="accent4">
                  <a:lumMod val="75000"/>
                </a:schemeClr>
              </a:solidFill>
            </a:endParaRPr>
          </a:p>
        </p:txBody>
      </p:sp>
    </p:spTree>
    <p:extLst>
      <p:ext uri="{BB962C8B-B14F-4D97-AF65-F5344CB8AC3E}">
        <p14:creationId xmlns="" xmlns:p14="http://schemas.microsoft.com/office/powerpoint/2010/main" val="2488251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 dirty="0" err="1">
                <a:solidFill>
                  <a:schemeClr val="accent4">
                    <a:lumMod val="75000"/>
                  </a:schemeClr>
                </a:solidFill>
                <a:latin typeface="+mn-lt"/>
              </a:rPr>
              <a:t>The</a:t>
            </a:r>
            <a:r>
              <a:rPr lang="es-ES" dirty="0">
                <a:solidFill>
                  <a:schemeClr val="accent4">
                    <a:lumMod val="75000"/>
                  </a:schemeClr>
                </a:solidFill>
                <a:latin typeface="+mn-lt"/>
              </a:rPr>
              <a:t> </a:t>
            </a:r>
            <a:r>
              <a:rPr lang="es-ES" dirty="0" err="1">
                <a:solidFill>
                  <a:schemeClr val="accent4">
                    <a:lumMod val="75000"/>
                  </a:schemeClr>
                </a:solidFill>
                <a:latin typeface="+mn-lt"/>
              </a:rPr>
              <a:t>European</a:t>
            </a:r>
            <a:r>
              <a:rPr lang="es-ES" dirty="0">
                <a:solidFill>
                  <a:schemeClr val="accent4">
                    <a:lumMod val="75000"/>
                  </a:schemeClr>
                </a:solidFill>
                <a:latin typeface="+mn-lt"/>
              </a:rPr>
              <a:t> </a:t>
            </a:r>
            <a:r>
              <a:rPr lang="es-ES" dirty="0" err="1">
                <a:solidFill>
                  <a:schemeClr val="accent4">
                    <a:lumMod val="75000"/>
                  </a:schemeClr>
                </a:solidFill>
                <a:latin typeface="+mn-lt"/>
              </a:rPr>
              <a:t>Language</a:t>
            </a:r>
            <a:r>
              <a:rPr lang="es-ES" dirty="0">
                <a:solidFill>
                  <a:schemeClr val="accent4">
                    <a:lumMod val="75000"/>
                  </a:schemeClr>
                </a:solidFill>
                <a:latin typeface="+mn-lt"/>
              </a:rPr>
              <a:t> </a:t>
            </a:r>
            <a:r>
              <a:rPr lang="es-ES" dirty="0" err="1">
                <a:solidFill>
                  <a:schemeClr val="accent4">
                    <a:lumMod val="75000"/>
                  </a:schemeClr>
                </a:solidFill>
                <a:latin typeface="+mn-lt"/>
              </a:rPr>
              <a:t>Label</a:t>
            </a:r>
            <a:r>
              <a:rPr lang="es-ES" dirty="0">
                <a:solidFill>
                  <a:schemeClr val="accent4">
                    <a:lumMod val="75000"/>
                  </a:schemeClr>
                </a:solidFill>
                <a:latin typeface="+mn-lt"/>
              </a:rPr>
              <a:t> in Portugal</a:t>
            </a:r>
          </a:p>
        </p:txBody>
      </p:sp>
      <p:sp>
        <p:nvSpPr>
          <p:cNvPr id="3" name="2 Marcador de contenido"/>
          <p:cNvSpPr>
            <a:spLocks noGrp="1"/>
          </p:cNvSpPr>
          <p:nvPr>
            <p:ph idx="1"/>
          </p:nvPr>
        </p:nvSpPr>
        <p:spPr>
          <a:xfrm>
            <a:off x="457200" y="1600200"/>
            <a:ext cx="7355160" cy="4525963"/>
          </a:xfrm>
        </p:spPr>
        <p:txBody>
          <a:bodyPr>
            <a:normAutofit/>
          </a:bodyPr>
          <a:lstStyle/>
          <a:p>
            <a:r>
              <a:rPr lang="en-US" b="1" dirty="0">
                <a:solidFill>
                  <a:schemeClr val="accent4">
                    <a:lumMod val="75000"/>
                  </a:schemeClr>
                </a:solidFill>
                <a:latin typeface="+mn-lt"/>
              </a:rPr>
              <a:t>What is the European Language Label Award</a:t>
            </a:r>
            <a:r>
              <a:rPr lang="en-US" b="1" dirty="0" smtClean="0">
                <a:solidFill>
                  <a:schemeClr val="accent4">
                    <a:lumMod val="75000"/>
                  </a:schemeClr>
                </a:solidFill>
                <a:latin typeface="+mn-lt"/>
              </a:rPr>
              <a:t>?</a:t>
            </a:r>
          </a:p>
          <a:p>
            <a:pPr lvl="1"/>
            <a:r>
              <a:rPr lang="en-US" sz="2100" dirty="0">
                <a:latin typeface="+mn-lt"/>
              </a:rPr>
              <a:t>The European Language Label (ELL) is an award which encourages initiatives in the field of teaching </a:t>
            </a:r>
            <a:r>
              <a:rPr lang="en-US" sz="2100" dirty="0" smtClean="0">
                <a:latin typeface="+mn-lt"/>
              </a:rPr>
              <a:t>and learning </a:t>
            </a:r>
            <a:r>
              <a:rPr lang="en-US" sz="2100" dirty="0">
                <a:latin typeface="+mn-lt"/>
              </a:rPr>
              <a:t>languages and is intended as a tool that can help teachers and learners become more aware </a:t>
            </a:r>
            <a:r>
              <a:rPr lang="en-US" sz="2100" dirty="0" smtClean="0">
                <a:latin typeface="+mn-lt"/>
              </a:rPr>
              <a:t>of innovative </a:t>
            </a:r>
            <a:r>
              <a:rPr lang="en-US" sz="2100" dirty="0">
                <a:latin typeface="+mn-lt"/>
              </a:rPr>
              <a:t>initiatives in the field. The ELL aims to inspire teachers and learners to adapt innovative </a:t>
            </a:r>
            <a:r>
              <a:rPr lang="en-US" sz="2100" dirty="0" smtClean="0">
                <a:latin typeface="+mn-lt"/>
              </a:rPr>
              <a:t>and effective </a:t>
            </a:r>
            <a:r>
              <a:rPr lang="en-US" sz="2100" dirty="0">
                <a:latin typeface="+mn-lt"/>
              </a:rPr>
              <a:t>ideas and techniques, in accordance with their own needs.</a:t>
            </a:r>
            <a:endParaRPr lang="es-ES" sz="2100" dirty="0">
              <a:latin typeface="+mn-lt"/>
            </a:endParaRPr>
          </a:p>
          <a:p>
            <a:endParaRPr lang="en-US" b="1" dirty="0" smtClean="0">
              <a:latin typeface="+mn-lt"/>
            </a:endParaRPr>
          </a:p>
        </p:txBody>
      </p:sp>
    </p:spTree>
    <p:extLst>
      <p:ext uri="{BB962C8B-B14F-4D97-AF65-F5344CB8AC3E}">
        <p14:creationId xmlns="" xmlns:p14="http://schemas.microsoft.com/office/powerpoint/2010/main" val="2715117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 dirty="0" err="1">
                <a:solidFill>
                  <a:schemeClr val="accent4">
                    <a:lumMod val="75000"/>
                  </a:schemeClr>
                </a:solidFill>
                <a:latin typeface="+mn-lt"/>
              </a:rPr>
              <a:t>The</a:t>
            </a:r>
            <a:r>
              <a:rPr lang="es-ES" dirty="0">
                <a:solidFill>
                  <a:schemeClr val="accent4">
                    <a:lumMod val="75000"/>
                  </a:schemeClr>
                </a:solidFill>
                <a:latin typeface="+mn-lt"/>
              </a:rPr>
              <a:t> </a:t>
            </a:r>
            <a:r>
              <a:rPr lang="es-ES" dirty="0" err="1">
                <a:solidFill>
                  <a:schemeClr val="accent4">
                    <a:lumMod val="75000"/>
                  </a:schemeClr>
                </a:solidFill>
                <a:latin typeface="+mn-lt"/>
              </a:rPr>
              <a:t>European</a:t>
            </a:r>
            <a:r>
              <a:rPr lang="es-ES" dirty="0">
                <a:solidFill>
                  <a:schemeClr val="accent4">
                    <a:lumMod val="75000"/>
                  </a:schemeClr>
                </a:solidFill>
                <a:latin typeface="+mn-lt"/>
              </a:rPr>
              <a:t> </a:t>
            </a:r>
            <a:r>
              <a:rPr lang="es-ES" dirty="0" err="1">
                <a:solidFill>
                  <a:schemeClr val="accent4">
                    <a:lumMod val="75000"/>
                  </a:schemeClr>
                </a:solidFill>
                <a:latin typeface="+mn-lt"/>
              </a:rPr>
              <a:t>Language</a:t>
            </a:r>
            <a:r>
              <a:rPr lang="es-ES" dirty="0">
                <a:solidFill>
                  <a:schemeClr val="accent4">
                    <a:lumMod val="75000"/>
                  </a:schemeClr>
                </a:solidFill>
                <a:latin typeface="+mn-lt"/>
              </a:rPr>
              <a:t> </a:t>
            </a:r>
            <a:r>
              <a:rPr lang="es-ES" dirty="0" err="1">
                <a:solidFill>
                  <a:schemeClr val="accent4">
                    <a:lumMod val="75000"/>
                  </a:schemeClr>
                </a:solidFill>
                <a:latin typeface="+mn-lt"/>
              </a:rPr>
              <a:t>Label</a:t>
            </a:r>
            <a:r>
              <a:rPr lang="es-ES" dirty="0">
                <a:solidFill>
                  <a:schemeClr val="accent4">
                    <a:lumMod val="75000"/>
                  </a:schemeClr>
                </a:solidFill>
                <a:latin typeface="+mn-lt"/>
              </a:rPr>
              <a:t> in Portugal</a:t>
            </a:r>
          </a:p>
        </p:txBody>
      </p:sp>
      <p:sp>
        <p:nvSpPr>
          <p:cNvPr id="3" name="2 Marcador de contenido"/>
          <p:cNvSpPr>
            <a:spLocks noGrp="1"/>
          </p:cNvSpPr>
          <p:nvPr>
            <p:ph idx="1"/>
          </p:nvPr>
        </p:nvSpPr>
        <p:spPr>
          <a:xfrm>
            <a:off x="457200" y="1600200"/>
            <a:ext cx="7067128" cy="4525963"/>
          </a:xfrm>
        </p:spPr>
        <p:txBody>
          <a:bodyPr>
            <a:normAutofit/>
          </a:bodyPr>
          <a:lstStyle/>
          <a:p>
            <a:r>
              <a:rPr lang="es-ES" b="1" dirty="0" err="1" smtClean="0">
                <a:solidFill>
                  <a:schemeClr val="accent4">
                    <a:lumMod val="75000"/>
                  </a:schemeClr>
                </a:solidFill>
                <a:latin typeface="+mn-lt"/>
              </a:rPr>
              <a:t>When</a:t>
            </a:r>
            <a:r>
              <a:rPr lang="es-ES" b="1" dirty="0" smtClean="0">
                <a:solidFill>
                  <a:schemeClr val="accent4">
                    <a:lumMod val="75000"/>
                  </a:schemeClr>
                </a:solidFill>
                <a:latin typeface="+mn-lt"/>
              </a:rPr>
              <a:t> </a:t>
            </a:r>
            <a:r>
              <a:rPr lang="es-ES" b="1" dirty="0" err="1">
                <a:solidFill>
                  <a:schemeClr val="accent4">
                    <a:lumMod val="75000"/>
                  </a:schemeClr>
                </a:solidFill>
                <a:latin typeface="+mn-lt"/>
              </a:rPr>
              <a:t>is</a:t>
            </a:r>
            <a:r>
              <a:rPr lang="es-ES" b="1" dirty="0">
                <a:solidFill>
                  <a:schemeClr val="accent4">
                    <a:lumMod val="75000"/>
                  </a:schemeClr>
                </a:solidFill>
                <a:latin typeface="+mn-lt"/>
              </a:rPr>
              <a:t> </a:t>
            </a:r>
            <a:r>
              <a:rPr lang="es-ES" b="1" dirty="0" err="1">
                <a:solidFill>
                  <a:schemeClr val="accent4">
                    <a:lumMod val="75000"/>
                  </a:schemeClr>
                </a:solidFill>
                <a:latin typeface="+mn-lt"/>
              </a:rPr>
              <a:t>it</a:t>
            </a:r>
            <a:r>
              <a:rPr lang="es-ES" b="1" dirty="0">
                <a:solidFill>
                  <a:schemeClr val="accent4">
                    <a:lumMod val="75000"/>
                  </a:schemeClr>
                </a:solidFill>
                <a:latin typeface="+mn-lt"/>
              </a:rPr>
              <a:t> </a:t>
            </a:r>
            <a:r>
              <a:rPr lang="es-ES" b="1" dirty="0" err="1">
                <a:solidFill>
                  <a:schemeClr val="accent4">
                    <a:lumMod val="75000"/>
                  </a:schemeClr>
                </a:solidFill>
                <a:latin typeface="+mn-lt"/>
              </a:rPr>
              <a:t>celebrated</a:t>
            </a:r>
            <a:r>
              <a:rPr lang="es-ES" b="1" dirty="0" smtClean="0">
                <a:solidFill>
                  <a:schemeClr val="accent4">
                    <a:lumMod val="75000"/>
                  </a:schemeClr>
                </a:solidFill>
                <a:latin typeface="+mn-lt"/>
              </a:rPr>
              <a:t>?</a:t>
            </a:r>
          </a:p>
          <a:p>
            <a:pPr lvl="1"/>
            <a:r>
              <a:rPr lang="en-US" sz="2100" dirty="0">
                <a:latin typeface="+mn-lt"/>
              </a:rPr>
              <a:t>The Ministry of Education, Culture and Sports convenes the awards annually, usually between March </a:t>
            </a:r>
            <a:r>
              <a:rPr lang="en-US" sz="2100" dirty="0" smtClean="0">
                <a:latin typeface="+mn-lt"/>
              </a:rPr>
              <a:t>and July</a:t>
            </a:r>
            <a:r>
              <a:rPr lang="en-US" sz="2100" dirty="0">
                <a:latin typeface="+mn-lt"/>
              </a:rPr>
              <a:t>, and establishes the conditions. The prize is called "European Label for innovative initiatives </a:t>
            </a:r>
            <a:r>
              <a:rPr lang="en-US" sz="2100" dirty="0" smtClean="0">
                <a:latin typeface="+mn-lt"/>
              </a:rPr>
              <a:t>in teaching </a:t>
            </a:r>
            <a:r>
              <a:rPr lang="en-US" sz="2100" dirty="0">
                <a:latin typeface="+mn-lt"/>
              </a:rPr>
              <a:t>and language learning: an invitation to apply for the European Label.”</a:t>
            </a:r>
          </a:p>
          <a:p>
            <a:endParaRPr lang="es-ES" sz="2100" b="1" dirty="0">
              <a:latin typeface="+mn-lt"/>
            </a:endParaRPr>
          </a:p>
        </p:txBody>
      </p:sp>
    </p:spTree>
    <p:extLst>
      <p:ext uri="{BB962C8B-B14F-4D97-AF65-F5344CB8AC3E}">
        <p14:creationId xmlns="" xmlns:p14="http://schemas.microsoft.com/office/powerpoint/2010/main" val="583146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dirty="0" err="1">
                <a:solidFill>
                  <a:schemeClr val="accent4">
                    <a:lumMod val="75000"/>
                  </a:schemeClr>
                </a:solidFill>
                <a:latin typeface="+mn-lt"/>
              </a:rPr>
              <a:t>The</a:t>
            </a:r>
            <a:r>
              <a:rPr lang="es-ES" dirty="0">
                <a:solidFill>
                  <a:schemeClr val="accent4">
                    <a:lumMod val="75000"/>
                  </a:schemeClr>
                </a:solidFill>
                <a:latin typeface="+mn-lt"/>
              </a:rPr>
              <a:t> </a:t>
            </a:r>
            <a:r>
              <a:rPr lang="es-ES" dirty="0" err="1">
                <a:solidFill>
                  <a:schemeClr val="accent4">
                    <a:lumMod val="75000"/>
                  </a:schemeClr>
                </a:solidFill>
                <a:latin typeface="+mn-lt"/>
              </a:rPr>
              <a:t>European</a:t>
            </a:r>
            <a:r>
              <a:rPr lang="es-ES" dirty="0">
                <a:solidFill>
                  <a:schemeClr val="accent4">
                    <a:lumMod val="75000"/>
                  </a:schemeClr>
                </a:solidFill>
                <a:latin typeface="+mn-lt"/>
              </a:rPr>
              <a:t> </a:t>
            </a:r>
            <a:r>
              <a:rPr lang="es-ES" dirty="0" err="1">
                <a:solidFill>
                  <a:schemeClr val="accent4">
                    <a:lumMod val="75000"/>
                  </a:schemeClr>
                </a:solidFill>
                <a:latin typeface="+mn-lt"/>
              </a:rPr>
              <a:t>Language</a:t>
            </a:r>
            <a:r>
              <a:rPr lang="es-ES" dirty="0">
                <a:solidFill>
                  <a:schemeClr val="accent4">
                    <a:lumMod val="75000"/>
                  </a:schemeClr>
                </a:solidFill>
                <a:latin typeface="+mn-lt"/>
              </a:rPr>
              <a:t> </a:t>
            </a:r>
            <a:r>
              <a:rPr lang="es-ES" dirty="0" err="1">
                <a:solidFill>
                  <a:schemeClr val="accent4">
                    <a:lumMod val="75000"/>
                  </a:schemeClr>
                </a:solidFill>
                <a:latin typeface="+mn-lt"/>
              </a:rPr>
              <a:t>Label</a:t>
            </a:r>
            <a:r>
              <a:rPr lang="es-ES" dirty="0">
                <a:solidFill>
                  <a:schemeClr val="accent4">
                    <a:lumMod val="75000"/>
                  </a:schemeClr>
                </a:solidFill>
                <a:latin typeface="+mn-lt"/>
              </a:rPr>
              <a:t> in Portugal</a:t>
            </a:r>
          </a:p>
        </p:txBody>
      </p:sp>
      <p:sp>
        <p:nvSpPr>
          <p:cNvPr id="3" name="2 Marcador de contenido"/>
          <p:cNvSpPr>
            <a:spLocks noGrp="1"/>
          </p:cNvSpPr>
          <p:nvPr>
            <p:ph idx="1"/>
          </p:nvPr>
        </p:nvSpPr>
        <p:spPr>
          <a:xfrm>
            <a:off x="457200" y="1600200"/>
            <a:ext cx="6851104" cy="4525963"/>
          </a:xfrm>
        </p:spPr>
        <p:txBody>
          <a:bodyPr/>
          <a:lstStyle/>
          <a:p>
            <a:r>
              <a:rPr lang="es-ES" b="1" dirty="0" err="1" smtClean="0">
                <a:solidFill>
                  <a:schemeClr val="accent4">
                    <a:lumMod val="75000"/>
                  </a:schemeClr>
                </a:solidFill>
                <a:latin typeface="+mn-lt"/>
              </a:rPr>
              <a:t>What</a:t>
            </a:r>
            <a:r>
              <a:rPr lang="es-ES" b="1" dirty="0" smtClean="0">
                <a:solidFill>
                  <a:schemeClr val="accent4">
                    <a:lumMod val="75000"/>
                  </a:schemeClr>
                </a:solidFill>
                <a:latin typeface="+mn-lt"/>
              </a:rPr>
              <a:t> </a:t>
            </a:r>
            <a:r>
              <a:rPr lang="es-ES" b="1" dirty="0">
                <a:solidFill>
                  <a:schemeClr val="accent4">
                    <a:lumMod val="75000"/>
                  </a:schemeClr>
                </a:solidFill>
                <a:latin typeface="+mn-lt"/>
              </a:rPr>
              <a:t>are </a:t>
            </a:r>
            <a:r>
              <a:rPr lang="es-ES" b="1" dirty="0" err="1">
                <a:solidFill>
                  <a:schemeClr val="accent4">
                    <a:lumMod val="75000"/>
                  </a:schemeClr>
                </a:solidFill>
                <a:latin typeface="+mn-lt"/>
              </a:rPr>
              <a:t>the</a:t>
            </a:r>
            <a:r>
              <a:rPr lang="es-ES" b="1" dirty="0">
                <a:solidFill>
                  <a:schemeClr val="accent4">
                    <a:lumMod val="75000"/>
                  </a:schemeClr>
                </a:solidFill>
                <a:latin typeface="+mn-lt"/>
              </a:rPr>
              <a:t> </a:t>
            </a:r>
            <a:r>
              <a:rPr lang="es-ES" b="1" dirty="0" err="1">
                <a:solidFill>
                  <a:schemeClr val="accent4">
                    <a:lumMod val="75000"/>
                  </a:schemeClr>
                </a:solidFill>
                <a:latin typeface="+mn-lt"/>
              </a:rPr>
              <a:t>Objectives</a:t>
            </a:r>
            <a:r>
              <a:rPr lang="es-ES" b="1" dirty="0" smtClean="0">
                <a:solidFill>
                  <a:schemeClr val="accent4">
                    <a:lumMod val="75000"/>
                  </a:schemeClr>
                </a:solidFill>
                <a:latin typeface="+mn-lt"/>
              </a:rPr>
              <a:t>?</a:t>
            </a:r>
          </a:p>
          <a:p>
            <a:pPr lvl="1"/>
            <a:r>
              <a:rPr lang="en-US" sz="2100" dirty="0">
                <a:latin typeface="+mn-lt"/>
              </a:rPr>
              <a:t>The objective of the awards is to promote newly recognized examples of innovative practice in order </a:t>
            </a:r>
            <a:r>
              <a:rPr lang="en-US" sz="2100" dirty="0" smtClean="0">
                <a:latin typeface="+mn-lt"/>
              </a:rPr>
              <a:t>to share </a:t>
            </a:r>
            <a:r>
              <a:rPr lang="en-US" sz="2100" dirty="0">
                <a:latin typeface="+mn-lt"/>
              </a:rPr>
              <a:t>experiences within the field of teaching and learning of languages.</a:t>
            </a:r>
          </a:p>
          <a:p>
            <a:endParaRPr lang="es-ES" b="1" dirty="0">
              <a:latin typeface="+mn-lt"/>
            </a:endParaRPr>
          </a:p>
        </p:txBody>
      </p:sp>
    </p:spTree>
    <p:extLst>
      <p:ext uri="{BB962C8B-B14F-4D97-AF65-F5344CB8AC3E}">
        <p14:creationId xmlns="" xmlns:p14="http://schemas.microsoft.com/office/powerpoint/2010/main" val="583146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dirty="0" err="1">
                <a:solidFill>
                  <a:schemeClr val="accent4">
                    <a:lumMod val="75000"/>
                  </a:schemeClr>
                </a:solidFill>
                <a:latin typeface="+mn-lt"/>
              </a:rPr>
              <a:t>The</a:t>
            </a:r>
            <a:r>
              <a:rPr lang="es-ES" dirty="0">
                <a:solidFill>
                  <a:schemeClr val="accent4">
                    <a:lumMod val="75000"/>
                  </a:schemeClr>
                </a:solidFill>
                <a:latin typeface="+mn-lt"/>
              </a:rPr>
              <a:t> </a:t>
            </a:r>
            <a:r>
              <a:rPr lang="es-ES" dirty="0" err="1">
                <a:solidFill>
                  <a:schemeClr val="accent4">
                    <a:lumMod val="75000"/>
                  </a:schemeClr>
                </a:solidFill>
                <a:latin typeface="+mn-lt"/>
              </a:rPr>
              <a:t>European</a:t>
            </a:r>
            <a:r>
              <a:rPr lang="es-ES" dirty="0">
                <a:solidFill>
                  <a:schemeClr val="accent4">
                    <a:lumMod val="75000"/>
                  </a:schemeClr>
                </a:solidFill>
                <a:latin typeface="+mn-lt"/>
              </a:rPr>
              <a:t> </a:t>
            </a:r>
            <a:r>
              <a:rPr lang="es-ES" dirty="0" err="1">
                <a:solidFill>
                  <a:schemeClr val="accent4">
                    <a:lumMod val="75000"/>
                  </a:schemeClr>
                </a:solidFill>
                <a:latin typeface="+mn-lt"/>
              </a:rPr>
              <a:t>Language</a:t>
            </a:r>
            <a:r>
              <a:rPr lang="es-ES" dirty="0">
                <a:solidFill>
                  <a:schemeClr val="accent4">
                    <a:lumMod val="75000"/>
                  </a:schemeClr>
                </a:solidFill>
                <a:latin typeface="+mn-lt"/>
              </a:rPr>
              <a:t> </a:t>
            </a:r>
            <a:r>
              <a:rPr lang="es-ES" dirty="0" err="1">
                <a:solidFill>
                  <a:schemeClr val="accent4">
                    <a:lumMod val="75000"/>
                  </a:schemeClr>
                </a:solidFill>
                <a:latin typeface="+mn-lt"/>
              </a:rPr>
              <a:t>Label</a:t>
            </a:r>
            <a:r>
              <a:rPr lang="es-ES" dirty="0">
                <a:solidFill>
                  <a:schemeClr val="accent4">
                    <a:lumMod val="75000"/>
                  </a:schemeClr>
                </a:solidFill>
                <a:latin typeface="+mn-lt"/>
              </a:rPr>
              <a:t> in Portugal</a:t>
            </a:r>
          </a:p>
        </p:txBody>
      </p:sp>
      <p:sp>
        <p:nvSpPr>
          <p:cNvPr id="3" name="2 Marcador de contenido"/>
          <p:cNvSpPr>
            <a:spLocks noGrp="1"/>
          </p:cNvSpPr>
          <p:nvPr>
            <p:ph idx="1"/>
          </p:nvPr>
        </p:nvSpPr>
        <p:spPr>
          <a:xfrm>
            <a:off x="457200" y="1600200"/>
            <a:ext cx="7283152" cy="4525963"/>
          </a:xfrm>
        </p:spPr>
        <p:txBody>
          <a:bodyPr>
            <a:normAutofit/>
          </a:bodyPr>
          <a:lstStyle/>
          <a:p>
            <a:r>
              <a:rPr lang="es-ES" sz="3500" b="1" dirty="0" err="1" smtClean="0">
                <a:solidFill>
                  <a:schemeClr val="accent4">
                    <a:lumMod val="75000"/>
                  </a:schemeClr>
                </a:solidFill>
                <a:latin typeface="+mn-lt"/>
              </a:rPr>
              <a:t>Categories</a:t>
            </a:r>
            <a:endParaRPr lang="es-ES" sz="3500" b="1" dirty="0" smtClean="0">
              <a:solidFill>
                <a:schemeClr val="accent4">
                  <a:lumMod val="75000"/>
                </a:schemeClr>
              </a:solidFill>
              <a:latin typeface="+mn-lt"/>
            </a:endParaRPr>
          </a:p>
          <a:p>
            <a:pPr lvl="1"/>
            <a:r>
              <a:rPr lang="en-US" sz="2100" dirty="0">
                <a:latin typeface="+mn-lt"/>
              </a:rPr>
              <a:t>The European Language Label is open to four eligible categories:</a:t>
            </a:r>
          </a:p>
          <a:p>
            <a:pPr marL="971550" lvl="1" indent="-514350">
              <a:buFont typeface="+mj-lt"/>
              <a:buAutoNum type="arabicPeriod"/>
            </a:pPr>
            <a:r>
              <a:rPr lang="en-US" sz="2100" dirty="0" smtClean="0">
                <a:latin typeface="+mn-lt"/>
              </a:rPr>
              <a:t>Primary </a:t>
            </a:r>
            <a:r>
              <a:rPr lang="en-US" sz="2100" dirty="0">
                <a:latin typeface="+mn-lt"/>
              </a:rPr>
              <a:t>Schools (staff and pupils)</a:t>
            </a:r>
          </a:p>
          <a:p>
            <a:pPr marL="971550" lvl="1" indent="-514350">
              <a:buFont typeface="+mj-lt"/>
              <a:buAutoNum type="arabicPeriod"/>
            </a:pPr>
            <a:r>
              <a:rPr lang="en-US" sz="2100" dirty="0" smtClean="0">
                <a:latin typeface="+mn-lt"/>
              </a:rPr>
              <a:t>Secondary </a:t>
            </a:r>
            <a:r>
              <a:rPr lang="en-US" sz="2100" dirty="0">
                <a:latin typeface="+mn-lt"/>
              </a:rPr>
              <a:t>Schools (staff and pupils)</a:t>
            </a:r>
          </a:p>
          <a:p>
            <a:pPr marL="971550" lvl="1" indent="-514350">
              <a:buFont typeface="+mj-lt"/>
              <a:buAutoNum type="arabicPeriod"/>
            </a:pPr>
            <a:r>
              <a:rPr lang="en-US" sz="2100" dirty="0" smtClean="0">
                <a:latin typeface="+mn-lt"/>
              </a:rPr>
              <a:t>Post-Secondary/Tertiary </a:t>
            </a:r>
            <a:r>
              <a:rPr lang="en-US" sz="2100" dirty="0">
                <a:latin typeface="+mn-lt"/>
              </a:rPr>
              <a:t>Institutions (lecturers, administrative staff, students councils </a:t>
            </a:r>
            <a:r>
              <a:rPr lang="en-US" sz="2100" dirty="0" smtClean="0">
                <a:latin typeface="+mn-lt"/>
              </a:rPr>
              <a:t>and organizations</a:t>
            </a:r>
            <a:r>
              <a:rPr lang="en-US" sz="2100" dirty="0">
                <a:latin typeface="+mn-lt"/>
              </a:rPr>
              <a:t>, faculties, departments and institutions)</a:t>
            </a:r>
          </a:p>
          <a:p>
            <a:pPr marL="971550" lvl="1" indent="-514350">
              <a:buFont typeface="+mj-lt"/>
              <a:buAutoNum type="arabicPeriod"/>
            </a:pPr>
            <a:r>
              <a:rPr lang="en-US" sz="2100" dirty="0" smtClean="0">
                <a:latin typeface="+mn-lt"/>
              </a:rPr>
              <a:t>Youth </a:t>
            </a:r>
            <a:r>
              <a:rPr lang="en-US" sz="2100" dirty="0">
                <a:latin typeface="+mn-lt"/>
              </a:rPr>
              <a:t>/ Adult / Professional Organizations (voluntary organizations, local councils, companies, </a:t>
            </a:r>
            <a:r>
              <a:rPr lang="en-US" sz="2100" dirty="0" smtClean="0">
                <a:latin typeface="+mn-lt"/>
              </a:rPr>
              <a:t>NGOs sport </a:t>
            </a:r>
            <a:r>
              <a:rPr lang="en-US" sz="2100" dirty="0">
                <a:latin typeface="+mn-lt"/>
              </a:rPr>
              <a:t>clubs, etc.)</a:t>
            </a:r>
          </a:p>
          <a:p>
            <a:endParaRPr lang="es-ES" b="1" dirty="0" smtClean="0">
              <a:latin typeface="+mn-lt"/>
            </a:endParaRPr>
          </a:p>
        </p:txBody>
      </p:sp>
    </p:spTree>
    <p:extLst>
      <p:ext uri="{BB962C8B-B14F-4D97-AF65-F5344CB8AC3E}">
        <p14:creationId xmlns="" xmlns:p14="http://schemas.microsoft.com/office/powerpoint/2010/main" val="447507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dirty="0" err="1">
                <a:solidFill>
                  <a:schemeClr val="accent4">
                    <a:lumMod val="75000"/>
                  </a:schemeClr>
                </a:solidFill>
                <a:latin typeface="+mn-lt"/>
              </a:rPr>
              <a:t>The</a:t>
            </a:r>
            <a:r>
              <a:rPr lang="es-ES" dirty="0">
                <a:solidFill>
                  <a:schemeClr val="accent4">
                    <a:lumMod val="75000"/>
                  </a:schemeClr>
                </a:solidFill>
                <a:latin typeface="+mn-lt"/>
              </a:rPr>
              <a:t> </a:t>
            </a:r>
            <a:r>
              <a:rPr lang="es-ES" dirty="0" err="1">
                <a:solidFill>
                  <a:schemeClr val="accent4">
                    <a:lumMod val="75000"/>
                  </a:schemeClr>
                </a:solidFill>
                <a:latin typeface="+mn-lt"/>
              </a:rPr>
              <a:t>European</a:t>
            </a:r>
            <a:r>
              <a:rPr lang="es-ES" dirty="0">
                <a:solidFill>
                  <a:schemeClr val="accent4">
                    <a:lumMod val="75000"/>
                  </a:schemeClr>
                </a:solidFill>
                <a:latin typeface="+mn-lt"/>
              </a:rPr>
              <a:t> </a:t>
            </a:r>
            <a:r>
              <a:rPr lang="es-ES" dirty="0" err="1">
                <a:solidFill>
                  <a:schemeClr val="accent4">
                    <a:lumMod val="75000"/>
                  </a:schemeClr>
                </a:solidFill>
                <a:latin typeface="+mn-lt"/>
              </a:rPr>
              <a:t>Language</a:t>
            </a:r>
            <a:r>
              <a:rPr lang="es-ES" dirty="0">
                <a:solidFill>
                  <a:schemeClr val="accent4">
                    <a:lumMod val="75000"/>
                  </a:schemeClr>
                </a:solidFill>
                <a:latin typeface="+mn-lt"/>
              </a:rPr>
              <a:t> </a:t>
            </a:r>
            <a:r>
              <a:rPr lang="es-ES" dirty="0" err="1">
                <a:solidFill>
                  <a:schemeClr val="accent4">
                    <a:lumMod val="75000"/>
                  </a:schemeClr>
                </a:solidFill>
                <a:latin typeface="+mn-lt"/>
              </a:rPr>
              <a:t>Label</a:t>
            </a:r>
            <a:r>
              <a:rPr lang="es-ES" dirty="0">
                <a:solidFill>
                  <a:schemeClr val="accent4">
                    <a:lumMod val="75000"/>
                  </a:schemeClr>
                </a:solidFill>
                <a:latin typeface="+mn-lt"/>
              </a:rPr>
              <a:t> in Portugal</a:t>
            </a:r>
          </a:p>
        </p:txBody>
      </p:sp>
      <p:sp>
        <p:nvSpPr>
          <p:cNvPr id="3" name="2 Marcador de contenido"/>
          <p:cNvSpPr>
            <a:spLocks noGrp="1"/>
          </p:cNvSpPr>
          <p:nvPr>
            <p:ph idx="1"/>
          </p:nvPr>
        </p:nvSpPr>
        <p:spPr>
          <a:xfrm>
            <a:off x="457200" y="1600200"/>
            <a:ext cx="6851104" cy="4525963"/>
          </a:xfrm>
        </p:spPr>
        <p:txBody>
          <a:bodyPr>
            <a:normAutofit/>
          </a:bodyPr>
          <a:lstStyle/>
          <a:p>
            <a:r>
              <a:rPr lang="es-ES" b="1" dirty="0" err="1" smtClean="0">
                <a:solidFill>
                  <a:schemeClr val="accent4">
                    <a:lumMod val="75000"/>
                  </a:schemeClr>
                </a:solidFill>
                <a:latin typeface="+mn-lt"/>
              </a:rPr>
              <a:t>Modalities</a:t>
            </a:r>
            <a:endParaRPr lang="es-ES" b="1" dirty="0" smtClean="0">
              <a:solidFill>
                <a:schemeClr val="accent4">
                  <a:lumMod val="75000"/>
                </a:schemeClr>
              </a:solidFill>
              <a:latin typeface="+mn-lt"/>
            </a:endParaRPr>
          </a:p>
          <a:p>
            <a:pPr lvl="1"/>
            <a:r>
              <a:rPr lang="en-US" sz="2100" dirty="0">
                <a:latin typeface="+mn-lt"/>
              </a:rPr>
              <a:t>Entrants may present their projects in the field of teaching and learning of foreign languages (</a:t>
            </a:r>
            <a:r>
              <a:rPr lang="en-US" sz="2100" dirty="0" smtClean="0">
                <a:latin typeface="+mn-lt"/>
              </a:rPr>
              <a:t>Lifelong Learning </a:t>
            </a:r>
            <a:r>
              <a:rPr lang="en-US" sz="2100" dirty="0">
                <a:latin typeface="+mn-lt"/>
              </a:rPr>
              <a:t>Program or other areas). For a project that encompasses more than one institution, </a:t>
            </a:r>
            <a:r>
              <a:rPr lang="en-US" sz="2100" dirty="0" smtClean="0">
                <a:latin typeface="+mn-lt"/>
              </a:rPr>
              <a:t>the application </a:t>
            </a:r>
            <a:r>
              <a:rPr lang="en-US" sz="2100" dirty="0">
                <a:latin typeface="+mn-lt"/>
              </a:rPr>
              <a:t>must specify the coordinating entity.</a:t>
            </a:r>
          </a:p>
          <a:p>
            <a:endParaRPr lang="es-ES" b="1" dirty="0" smtClean="0"/>
          </a:p>
        </p:txBody>
      </p:sp>
    </p:spTree>
    <p:extLst>
      <p:ext uri="{BB962C8B-B14F-4D97-AF65-F5344CB8AC3E}">
        <p14:creationId xmlns="" xmlns:p14="http://schemas.microsoft.com/office/powerpoint/2010/main" val="3210248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dirty="0" err="1">
                <a:solidFill>
                  <a:schemeClr val="accent4">
                    <a:lumMod val="75000"/>
                  </a:schemeClr>
                </a:solidFill>
                <a:latin typeface="+mn-lt"/>
              </a:rPr>
              <a:t>The</a:t>
            </a:r>
            <a:r>
              <a:rPr lang="es-ES" dirty="0">
                <a:solidFill>
                  <a:schemeClr val="accent4">
                    <a:lumMod val="75000"/>
                  </a:schemeClr>
                </a:solidFill>
                <a:latin typeface="+mn-lt"/>
              </a:rPr>
              <a:t> </a:t>
            </a:r>
            <a:r>
              <a:rPr lang="es-ES" dirty="0" err="1">
                <a:solidFill>
                  <a:schemeClr val="accent4">
                    <a:lumMod val="75000"/>
                  </a:schemeClr>
                </a:solidFill>
                <a:latin typeface="+mn-lt"/>
              </a:rPr>
              <a:t>European</a:t>
            </a:r>
            <a:r>
              <a:rPr lang="es-ES" dirty="0">
                <a:solidFill>
                  <a:schemeClr val="accent4">
                    <a:lumMod val="75000"/>
                  </a:schemeClr>
                </a:solidFill>
                <a:latin typeface="+mn-lt"/>
              </a:rPr>
              <a:t> </a:t>
            </a:r>
            <a:r>
              <a:rPr lang="es-ES" dirty="0" err="1">
                <a:solidFill>
                  <a:schemeClr val="accent4">
                    <a:lumMod val="75000"/>
                  </a:schemeClr>
                </a:solidFill>
                <a:latin typeface="+mn-lt"/>
              </a:rPr>
              <a:t>Language</a:t>
            </a:r>
            <a:r>
              <a:rPr lang="es-ES" dirty="0">
                <a:solidFill>
                  <a:schemeClr val="accent4">
                    <a:lumMod val="75000"/>
                  </a:schemeClr>
                </a:solidFill>
                <a:latin typeface="+mn-lt"/>
              </a:rPr>
              <a:t> </a:t>
            </a:r>
            <a:r>
              <a:rPr lang="es-ES" dirty="0" err="1">
                <a:solidFill>
                  <a:schemeClr val="accent4">
                    <a:lumMod val="75000"/>
                  </a:schemeClr>
                </a:solidFill>
                <a:latin typeface="+mn-lt"/>
              </a:rPr>
              <a:t>Label</a:t>
            </a:r>
            <a:r>
              <a:rPr lang="es-ES" dirty="0">
                <a:solidFill>
                  <a:schemeClr val="accent4">
                    <a:lumMod val="75000"/>
                  </a:schemeClr>
                </a:solidFill>
                <a:latin typeface="+mn-lt"/>
              </a:rPr>
              <a:t> in Portugal</a:t>
            </a:r>
          </a:p>
        </p:txBody>
      </p:sp>
      <p:sp>
        <p:nvSpPr>
          <p:cNvPr id="3" name="2 Marcador de contenido"/>
          <p:cNvSpPr>
            <a:spLocks noGrp="1"/>
          </p:cNvSpPr>
          <p:nvPr>
            <p:ph idx="1"/>
          </p:nvPr>
        </p:nvSpPr>
        <p:spPr>
          <a:xfrm>
            <a:off x="457200" y="1600200"/>
            <a:ext cx="7427168" cy="4525963"/>
          </a:xfrm>
        </p:spPr>
        <p:txBody>
          <a:bodyPr>
            <a:normAutofit/>
          </a:bodyPr>
          <a:lstStyle/>
          <a:p>
            <a:r>
              <a:rPr lang="es-ES" sz="3500" b="1" dirty="0" err="1" smtClean="0">
                <a:solidFill>
                  <a:schemeClr val="accent4">
                    <a:lumMod val="75000"/>
                  </a:schemeClr>
                </a:solidFill>
                <a:latin typeface="+mn-lt"/>
              </a:rPr>
              <a:t>Criteria</a:t>
            </a:r>
            <a:r>
              <a:rPr lang="es-ES" sz="3500" b="1" dirty="0" smtClean="0">
                <a:solidFill>
                  <a:schemeClr val="accent4">
                    <a:lumMod val="75000"/>
                  </a:schemeClr>
                </a:solidFill>
                <a:latin typeface="+mn-lt"/>
              </a:rPr>
              <a:t> </a:t>
            </a:r>
            <a:r>
              <a:rPr lang="es-ES" sz="3500" b="1" dirty="0" err="1">
                <a:solidFill>
                  <a:schemeClr val="accent4">
                    <a:lumMod val="75000"/>
                  </a:schemeClr>
                </a:solidFill>
                <a:latin typeface="+mn-lt"/>
              </a:rPr>
              <a:t>for</a:t>
            </a:r>
            <a:r>
              <a:rPr lang="es-ES" sz="3500" b="1" dirty="0">
                <a:solidFill>
                  <a:schemeClr val="accent4">
                    <a:lumMod val="75000"/>
                  </a:schemeClr>
                </a:solidFill>
                <a:latin typeface="+mn-lt"/>
              </a:rPr>
              <a:t> </a:t>
            </a:r>
            <a:r>
              <a:rPr lang="es-ES" sz="3500" b="1" dirty="0" err="1">
                <a:solidFill>
                  <a:schemeClr val="accent4">
                    <a:lumMod val="75000"/>
                  </a:schemeClr>
                </a:solidFill>
                <a:latin typeface="+mn-lt"/>
              </a:rPr>
              <a:t>selecting</a:t>
            </a:r>
            <a:r>
              <a:rPr lang="es-ES" sz="3500" b="1" dirty="0">
                <a:solidFill>
                  <a:schemeClr val="accent4">
                    <a:lumMod val="75000"/>
                  </a:schemeClr>
                </a:solidFill>
                <a:latin typeface="+mn-lt"/>
              </a:rPr>
              <a:t> </a:t>
            </a:r>
            <a:r>
              <a:rPr lang="es-ES" sz="3500" b="1" dirty="0" err="1">
                <a:solidFill>
                  <a:schemeClr val="accent4">
                    <a:lumMod val="75000"/>
                  </a:schemeClr>
                </a:solidFill>
                <a:latin typeface="+mn-lt"/>
              </a:rPr>
              <a:t>European</a:t>
            </a:r>
            <a:r>
              <a:rPr lang="es-ES" sz="3500" b="1" dirty="0">
                <a:solidFill>
                  <a:schemeClr val="accent4">
                    <a:lumMod val="75000"/>
                  </a:schemeClr>
                </a:solidFill>
                <a:latin typeface="+mn-lt"/>
              </a:rPr>
              <a:t> </a:t>
            </a:r>
            <a:r>
              <a:rPr lang="es-ES" sz="3500" b="1" dirty="0" err="1">
                <a:solidFill>
                  <a:schemeClr val="accent4">
                    <a:lumMod val="75000"/>
                  </a:schemeClr>
                </a:solidFill>
                <a:latin typeface="+mn-lt"/>
              </a:rPr>
              <a:t>Language</a:t>
            </a:r>
            <a:r>
              <a:rPr lang="es-ES" sz="3500" b="1" dirty="0">
                <a:solidFill>
                  <a:schemeClr val="accent4">
                    <a:lumMod val="75000"/>
                  </a:schemeClr>
                </a:solidFill>
                <a:latin typeface="+mn-lt"/>
              </a:rPr>
              <a:t> </a:t>
            </a:r>
            <a:r>
              <a:rPr lang="es-ES" sz="3500" b="1" dirty="0" err="1" smtClean="0">
                <a:solidFill>
                  <a:schemeClr val="accent4">
                    <a:lumMod val="75000"/>
                  </a:schemeClr>
                </a:solidFill>
                <a:latin typeface="+mn-lt"/>
              </a:rPr>
              <a:t>Label</a:t>
            </a:r>
            <a:endParaRPr lang="es-ES" sz="3500" b="1" dirty="0" smtClean="0">
              <a:solidFill>
                <a:schemeClr val="accent4">
                  <a:lumMod val="75000"/>
                </a:schemeClr>
              </a:solidFill>
              <a:latin typeface="+mn-lt"/>
            </a:endParaRPr>
          </a:p>
          <a:p>
            <a:pPr lvl="1"/>
            <a:r>
              <a:rPr lang="en-US" sz="2100" dirty="0">
                <a:latin typeface="+mn-lt"/>
              </a:rPr>
              <a:t>The projects submitted must:</a:t>
            </a:r>
          </a:p>
          <a:p>
            <a:pPr marL="914400" lvl="1" indent="-457200">
              <a:buFont typeface="Arial" pitchFamily="34" charset="0"/>
              <a:buChar char="•"/>
            </a:pPr>
            <a:r>
              <a:rPr lang="en-US" sz="2100" dirty="0" smtClean="0">
                <a:latin typeface="+mn-lt"/>
              </a:rPr>
              <a:t>Be </a:t>
            </a:r>
            <a:r>
              <a:rPr lang="en-US" sz="2100" dirty="0">
                <a:latin typeface="+mn-lt"/>
              </a:rPr>
              <a:t>or have been implemented in the current year, in the case of awards for 2012, for example, in </a:t>
            </a:r>
            <a:r>
              <a:rPr lang="en-US" sz="2100" dirty="0" smtClean="0">
                <a:latin typeface="+mn-lt"/>
              </a:rPr>
              <a:t>the academic </a:t>
            </a:r>
            <a:r>
              <a:rPr lang="en-US" sz="2100" dirty="0">
                <a:latin typeface="+mn-lt"/>
              </a:rPr>
              <a:t>year 2010-11 or up until the first semester of 2012.</a:t>
            </a:r>
          </a:p>
          <a:p>
            <a:pPr marL="914400" lvl="1" indent="-457200">
              <a:buFont typeface="Arial" pitchFamily="34" charset="0"/>
              <a:buChar char="•"/>
            </a:pPr>
            <a:r>
              <a:rPr lang="en-US" sz="2100" dirty="0" smtClean="0">
                <a:latin typeface="+mn-lt"/>
              </a:rPr>
              <a:t>Transfer </a:t>
            </a:r>
            <a:r>
              <a:rPr lang="en-US" sz="2100" dirty="0">
                <a:latin typeface="+mn-lt"/>
              </a:rPr>
              <a:t>innovative experiences that promote the success in the teaching / learning of EU languages.</a:t>
            </a:r>
          </a:p>
          <a:p>
            <a:pPr marL="914400" lvl="1" indent="-457200">
              <a:buFont typeface="Arial" pitchFamily="34" charset="0"/>
              <a:buChar char="•"/>
            </a:pPr>
            <a:r>
              <a:rPr lang="en-US" sz="2100" dirty="0" smtClean="0">
                <a:latin typeface="+mn-lt"/>
              </a:rPr>
              <a:t>They </a:t>
            </a:r>
            <a:r>
              <a:rPr lang="en-US" sz="2100" dirty="0">
                <a:latin typeface="+mn-lt"/>
              </a:rPr>
              <a:t>must prove that they are innovative, effective and transferable.</a:t>
            </a:r>
          </a:p>
          <a:p>
            <a:endParaRPr lang="es-ES" b="1" dirty="0"/>
          </a:p>
        </p:txBody>
      </p:sp>
    </p:spTree>
    <p:extLst>
      <p:ext uri="{BB962C8B-B14F-4D97-AF65-F5344CB8AC3E}">
        <p14:creationId xmlns="" xmlns:p14="http://schemas.microsoft.com/office/powerpoint/2010/main" val="3210248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err="1">
                <a:solidFill>
                  <a:schemeClr val="accent4">
                    <a:lumMod val="75000"/>
                  </a:schemeClr>
                </a:solidFill>
                <a:latin typeface="+mn-lt"/>
              </a:rPr>
              <a:t>The</a:t>
            </a:r>
            <a:r>
              <a:rPr lang="es-ES" dirty="0">
                <a:solidFill>
                  <a:schemeClr val="accent4">
                    <a:lumMod val="75000"/>
                  </a:schemeClr>
                </a:solidFill>
                <a:latin typeface="+mn-lt"/>
              </a:rPr>
              <a:t> </a:t>
            </a:r>
            <a:r>
              <a:rPr lang="es-ES" dirty="0" err="1">
                <a:solidFill>
                  <a:schemeClr val="accent4">
                    <a:lumMod val="75000"/>
                  </a:schemeClr>
                </a:solidFill>
                <a:latin typeface="+mn-lt"/>
              </a:rPr>
              <a:t>Label</a:t>
            </a:r>
            <a:r>
              <a:rPr lang="es-ES" dirty="0">
                <a:solidFill>
                  <a:schemeClr val="accent4">
                    <a:lumMod val="75000"/>
                  </a:schemeClr>
                </a:solidFill>
                <a:latin typeface="+mn-lt"/>
              </a:rPr>
              <a:t> </a:t>
            </a:r>
            <a:r>
              <a:rPr lang="es-ES" dirty="0" err="1">
                <a:solidFill>
                  <a:schemeClr val="accent4">
                    <a:lumMod val="75000"/>
                  </a:schemeClr>
                </a:solidFill>
                <a:latin typeface="+mn-lt"/>
              </a:rPr>
              <a:t>Campaigns</a:t>
            </a:r>
            <a:endParaRPr lang="es-ES" dirty="0">
              <a:solidFill>
                <a:schemeClr val="accent4">
                  <a:lumMod val="75000"/>
                </a:schemeClr>
              </a:solidFill>
              <a:latin typeface="+mn-lt"/>
            </a:endParaRPr>
          </a:p>
        </p:txBody>
      </p:sp>
      <p:sp>
        <p:nvSpPr>
          <p:cNvPr id="3" name="2 Marcador de contenido"/>
          <p:cNvSpPr>
            <a:spLocks noGrp="1"/>
          </p:cNvSpPr>
          <p:nvPr>
            <p:ph idx="1"/>
          </p:nvPr>
        </p:nvSpPr>
        <p:spPr/>
        <p:txBody>
          <a:bodyPr>
            <a:normAutofit fontScale="70000" lnSpcReduction="20000"/>
          </a:bodyPr>
          <a:lstStyle/>
          <a:p>
            <a:r>
              <a:rPr lang="en-US" sz="4600" b="1" dirty="0">
                <a:solidFill>
                  <a:schemeClr val="accent4">
                    <a:lumMod val="75000"/>
                  </a:schemeClr>
                </a:solidFill>
                <a:latin typeface="+mn-lt"/>
              </a:rPr>
              <a:t>Dissemination of the Labels in </a:t>
            </a:r>
            <a:r>
              <a:rPr lang="en-US" sz="4600" b="1" dirty="0" smtClean="0">
                <a:solidFill>
                  <a:schemeClr val="accent4">
                    <a:lumMod val="75000"/>
                  </a:schemeClr>
                </a:solidFill>
                <a:latin typeface="+mn-lt"/>
              </a:rPr>
              <a:t>Portugal</a:t>
            </a:r>
          </a:p>
          <a:p>
            <a:pPr marL="914400" lvl="1" indent="-457200">
              <a:buFont typeface="Arial" pitchFamily="34" charset="0"/>
              <a:buChar char="•"/>
            </a:pPr>
            <a:r>
              <a:rPr lang="en-US" b="1" dirty="0">
                <a:solidFill>
                  <a:schemeClr val="accent4">
                    <a:lumMod val="75000"/>
                  </a:schemeClr>
                </a:solidFill>
                <a:latin typeface="+mn-lt"/>
              </a:rPr>
              <a:t>Press</a:t>
            </a:r>
            <a:r>
              <a:rPr lang="en-US" b="1" dirty="0" smtClean="0">
                <a:solidFill>
                  <a:schemeClr val="accent4">
                    <a:lumMod val="75000"/>
                  </a:schemeClr>
                </a:solidFill>
                <a:latin typeface="+mn-lt"/>
              </a:rPr>
              <a:t>:</a:t>
            </a:r>
          </a:p>
          <a:p>
            <a:pPr lvl="1"/>
            <a:r>
              <a:rPr lang="en-US" sz="2600" dirty="0">
                <a:latin typeface="+mn-lt"/>
                <a:hlinkClick r:id="rId2"/>
              </a:rPr>
              <a:t>http://noticias.universia.pt/destaque/noticia/2011/11/21/889768/ua-obtem-selo-europeu-as-iniciativasinovadoras-na-area-das-linguas.html</a:t>
            </a:r>
            <a:endParaRPr lang="en-US" sz="2600" dirty="0">
              <a:latin typeface="+mn-lt"/>
            </a:endParaRPr>
          </a:p>
          <a:p>
            <a:pPr marL="914400" lvl="1" indent="-457200">
              <a:buFont typeface="Arial" pitchFamily="34" charset="0"/>
              <a:buChar char="•"/>
            </a:pPr>
            <a:r>
              <a:rPr lang="en-US" b="1" dirty="0" smtClean="0">
                <a:solidFill>
                  <a:schemeClr val="accent4">
                    <a:lumMod val="75000"/>
                  </a:schemeClr>
                </a:solidFill>
                <a:latin typeface="+mn-lt"/>
              </a:rPr>
              <a:t>Jacques </a:t>
            </a:r>
            <a:r>
              <a:rPr lang="en-US" b="1" dirty="0" err="1">
                <a:solidFill>
                  <a:schemeClr val="accent4">
                    <a:lumMod val="75000"/>
                  </a:schemeClr>
                </a:solidFill>
                <a:latin typeface="+mn-lt"/>
              </a:rPr>
              <a:t>Delors</a:t>
            </a:r>
            <a:r>
              <a:rPr lang="en-US" b="1" dirty="0">
                <a:solidFill>
                  <a:schemeClr val="accent4">
                    <a:lumMod val="75000"/>
                  </a:schemeClr>
                </a:solidFill>
                <a:latin typeface="+mn-lt"/>
              </a:rPr>
              <a:t> European Information Centre</a:t>
            </a:r>
            <a:r>
              <a:rPr lang="en-US" b="1" dirty="0" smtClean="0">
                <a:solidFill>
                  <a:schemeClr val="accent4">
                    <a:lumMod val="75000"/>
                  </a:schemeClr>
                </a:solidFill>
                <a:latin typeface="+mn-lt"/>
              </a:rPr>
              <a:t>:</a:t>
            </a:r>
          </a:p>
          <a:p>
            <a:pPr lvl="1"/>
            <a:r>
              <a:rPr lang="en-US" sz="2600" dirty="0">
                <a:latin typeface="+mn-lt"/>
                <a:hlinkClick r:id="rId3"/>
              </a:rPr>
              <a:t>http://</a:t>
            </a:r>
            <a:r>
              <a:rPr lang="en-US" sz="2600" dirty="0" smtClean="0">
                <a:latin typeface="+mn-lt"/>
                <a:hlinkClick r:id="rId3"/>
              </a:rPr>
              <a:t>www.eurocid.pt/pls/wsd/wsdwcot0.detalhe?p_cot_id=7098#</a:t>
            </a:r>
            <a:endParaRPr lang="es-ES" sz="2600" dirty="0">
              <a:latin typeface="+mn-lt"/>
            </a:endParaRPr>
          </a:p>
          <a:p>
            <a:pPr marL="914400" lvl="1" indent="-457200">
              <a:buFont typeface="Arial" pitchFamily="34" charset="0"/>
              <a:buChar char="•"/>
            </a:pPr>
            <a:r>
              <a:rPr lang="en-US" b="1" dirty="0" err="1" smtClean="0">
                <a:solidFill>
                  <a:schemeClr val="accent4">
                    <a:lumMod val="75000"/>
                  </a:schemeClr>
                </a:solidFill>
                <a:latin typeface="+mn-lt"/>
              </a:rPr>
              <a:t>Proalv</a:t>
            </a:r>
            <a:r>
              <a:rPr lang="en-US" b="1" dirty="0" smtClean="0">
                <a:solidFill>
                  <a:schemeClr val="accent4">
                    <a:lumMod val="75000"/>
                  </a:schemeClr>
                </a:solidFill>
                <a:latin typeface="+mn-lt"/>
              </a:rPr>
              <a:t> </a:t>
            </a:r>
            <a:r>
              <a:rPr lang="en-US" b="1" dirty="0">
                <a:solidFill>
                  <a:schemeClr val="accent4">
                    <a:lumMod val="75000"/>
                  </a:schemeClr>
                </a:solidFill>
                <a:latin typeface="+mn-lt"/>
              </a:rPr>
              <a:t>National Agency</a:t>
            </a:r>
            <a:r>
              <a:rPr lang="en-US" b="1" dirty="0" smtClean="0">
                <a:solidFill>
                  <a:schemeClr val="accent4">
                    <a:lumMod val="75000"/>
                  </a:schemeClr>
                </a:solidFill>
                <a:latin typeface="+mn-lt"/>
              </a:rPr>
              <a:t>:</a:t>
            </a:r>
          </a:p>
          <a:p>
            <a:pPr lvl="1"/>
            <a:r>
              <a:rPr lang="en-US" sz="2600" dirty="0">
                <a:latin typeface="+mn-lt"/>
                <a:hlinkClick r:id="rId4"/>
              </a:rPr>
              <a:t>http://</a:t>
            </a:r>
            <a:r>
              <a:rPr lang="en-US" sz="2600" dirty="0" smtClean="0">
                <a:latin typeface="+mn-lt"/>
                <a:hlinkClick r:id="rId4"/>
              </a:rPr>
              <a:t>pt-europa.proalv.pt/public/PortalRender.aspx?PageID=862ce7b4-c924-40fa-8ec7-5554e9a19318</a:t>
            </a:r>
            <a:endParaRPr lang="es-ES" sz="2600" dirty="0">
              <a:latin typeface="+mn-lt"/>
            </a:endParaRPr>
          </a:p>
          <a:p>
            <a:pPr marL="914400" lvl="1" indent="-457200">
              <a:buFont typeface="Arial" pitchFamily="34" charset="0"/>
              <a:buChar char="•"/>
            </a:pPr>
            <a:r>
              <a:rPr lang="en-US" b="1" dirty="0" smtClean="0">
                <a:solidFill>
                  <a:schemeClr val="accent4">
                    <a:lumMod val="75000"/>
                  </a:schemeClr>
                </a:solidFill>
                <a:latin typeface="+mn-lt"/>
              </a:rPr>
              <a:t>Web </a:t>
            </a:r>
            <a:r>
              <a:rPr lang="en-US" b="1" dirty="0">
                <a:solidFill>
                  <a:schemeClr val="accent4">
                    <a:lumMod val="75000"/>
                  </a:schemeClr>
                </a:solidFill>
                <a:latin typeface="+mn-lt"/>
              </a:rPr>
              <a:t>Pages</a:t>
            </a:r>
            <a:r>
              <a:rPr lang="en-US" b="1" dirty="0" smtClean="0">
                <a:solidFill>
                  <a:schemeClr val="accent4">
                    <a:lumMod val="75000"/>
                  </a:schemeClr>
                </a:solidFill>
                <a:latin typeface="+mn-lt"/>
              </a:rPr>
              <a:t>:</a:t>
            </a:r>
          </a:p>
          <a:p>
            <a:pPr lvl="1"/>
            <a:r>
              <a:rPr lang="en-US" sz="2600" dirty="0">
                <a:latin typeface="+mn-lt"/>
                <a:hlinkClick r:id="rId5"/>
              </a:rPr>
              <a:t>http://</a:t>
            </a:r>
            <a:r>
              <a:rPr lang="en-US" sz="2600" dirty="0" smtClean="0">
                <a:latin typeface="+mn-lt"/>
                <a:hlinkClick r:id="rId5"/>
              </a:rPr>
              <a:t>www.esvv.net/site/index.php/as-noticias/87-ultimas-noticias/88-selo-europeu-para-as-linguas-2012</a:t>
            </a:r>
            <a:endParaRPr lang="es-ES" sz="2600" dirty="0">
              <a:latin typeface="+mn-lt"/>
            </a:endParaRPr>
          </a:p>
          <a:p>
            <a:pPr marL="914400" lvl="1" indent="-457200">
              <a:buFont typeface="Arial" pitchFamily="34" charset="0"/>
              <a:buChar char="•"/>
            </a:pPr>
            <a:r>
              <a:rPr lang="en-US" b="1" dirty="0" smtClean="0">
                <a:solidFill>
                  <a:schemeClr val="accent4">
                    <a:lumMod val="75000"/>
                  </a:schemeClr>
                </a:solidFill>
                <a:latin typeface="+mn-lt"/>
              </a:rPr>
              <a:t>Portuguese Government:</a:t>
            </a:r>
          </a:p>
          <a:p>
            <a:pPr lvl="1"/>
            <a:r>
              <a:rPr lang="es-ES" sz="2600" dirty="0">
                <a:solidFill>
                  <a:srgbClr val="FF0000"/>
                </a:solidFill>
                <a:latin typeface="+mn-lt"/>
                <a:hlinkClick r:id="rId6"/>
              </a:rPr>
              <a:t>http://www.portugal.gov.pt/pt/os-ministerios/ministerio-da-educacao-e-ciencia/mantenha-seatualizado/</a:t>
            </a:r>
            <a:r>
              <a:rPr lang="en-US" sz="2600" dirty="0" smtClean="0">
                <a:solidFill>
                  <a:srgbClr val="FF0000"/>
                </a:solidFill>
                <a:latin typeface="+mn-lt"/>
                <a:hlinkClick r:id="rId6"/>
              </a:rPr>
              <a:t>20120629-mec-linguas.aspx</a:t>
            </a:r>
            <a:endParaRPr lang="en-US" sz="2600" dirty="0" smtClean="0">
              <a:solidFill>
                <a:srgbClr val="FF0000"/>
              </a:solidFill>
              <a:latin typeface="+mn-lt"/>
            </a:endParaRPr>
          </a:p>
          <a:p>
            <a:pPr lvl="1"/>
            <a:endParaRPr lang="en-US" sz="2700" dirty="0">
              <a:solidFill>
                <a:srgbClr val="FF0000"/>
              </a:solidFill>
              <a:latin typeface="+mn-lt"/>
            </a:endParaRPr>
          </a:p>
          <a:p>
            <a:endParaRPr lang="es-ES" sz="4000" dirty="0"/>
          </a:p>
          <a:p>
            <a:pPr marL="914400" lvl="1" indent="-457200">
              <a:buFont typeface="Arial" pitchFamily="34" charset="0"/>
              <a:buChar char="•"/>
            </a:pPr>
            <a:endParaRPr lang="en-US" dirty="0"/>
          </a:p>
        </p:txBody>
      </p:sp>
    </p:spTree>
    <p:extLst>
      <p:ext uri="{BB962C8B-B14F-4D97-AF65-F5344CB8AC3E}">
        <p14:creationId xmlns="" xmlns:p14="http://schemas.microsoft.com/office/powerpoint/2010/main" val="1449822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err="1">
                <a:solidFill>
                  <a:schemeClr val="accent4">
                    <a:lumMod val="75000"/>
                  </a:schemeClr>
                </a:solidFill>
                <a:latin typeface="+mn-lt"/>
              </a:rPr>
              <a:t>The</a:t>
            </a:r>
            <a:r>
              <a:rPr lang="es-ES" dirty="0">
                <a:solidFill>
                  <a:schemeClr val="accent4">
                    <a:lumMod val="75000"/>
                  </a:schemeClr>
                </a:solidFill>
                <a:latin typeface="+mn-lt"/>
              </a:rPr>
              <a:t> </a:t>
            </a:r>
            <a:r>
              <a:rPr lang="es-ES" dirty="0" err="1">
                <a:solidFill>
                  <a:schemeClr val="accent4">
                    <a:lumMod val="75000"/>
                  </a:schemeClr>
                </a:solidFill>
                <a:latin typeface="+mn-lt"/>
              </a:rPr>
              <a:t>Label</a:t>
            </a:r>
            <a:r>
              <a:rPr lang="es-ES" dirty="0">
                <a:solidFill>
                  <a:schemeClr val="accent4">
                    <a:lumMod val="75000"/>
                  </a:schemeClr>
                </a:solidFill>
                <a:latin typeface="+mn-lt"/>
              </a:rPr>
              <a:t> </a:t>
            </a:r>
            <a:r>
              <a:rPr lang="es-ES" dirty="0" err="1">
                <a:solidFill>
                  <a:schemeClr val="accent4">
                    <a:lumMod val="75000"/>
                  </a:schemeClr>
                </a:solidFill>
                <a:latin typeface="+mn-lt"/>
              </a:rPr>
              <a:t>Campaigns</a:t>
            </a:r>
            <a:endParaRPr lang="es-ES" dirty="0">
              <a:solidFill>
                <a:schemeClr val="accent4">
                  <a:lumMod val="75000"/>
                </a:schemeClr>
              </a:solidFill>
              <a:latin typeface="+mn-lt"/>
            </a:endParaRPr>
          </a:p>
        </p:txBody>
      </p:sp>
      <p:sp>
        <p:nvSpPr>
          <p:cNvPr id="3" name="2 Marcador de contenido"/>
          <p:cNvSpPr>
            <a:spLocks noGrp="1"/>
          </p:cNvSpPr>
          <p:nvPr>
            <p:ph idx="1"/>
          </p:nvPr>
        </p:nvSpPr>
        <p:spPr/>
        <p:txBody>
          <a:bodyPr>
            <a:normAutofit fontScale="92500" lnSpcReduction="20000"/>
          </a:bodyPr>
          <a:lstStyle/>
          <a:p>
            <a:r>
              <a:rPr lang="es-ES" sz="3500" b="1" dirty="0" err="1" smtClean="0">
                <a:solidFill>
                  <a:schemeClr val="accent4">
                    <a:lumMod val="75000"/>
                  </a:schemeClr>
                </a:solidFill>
                <a:latin typeface="+mn-lt"/>
              </a:rPr>
              <a:t>The</a:t>
            </a:r>
            <a:r>
              <a:rPr lang="es-ES" sz="3500" b="1" dirty="0" smtClean="0">
                <a:solidFill>
                  <a:schemeClr val="accent4">
                    <a:lumMod val="75000"/>
                  </a:schemeClr>
                </a:solidFill>
                <a:latin typeface="+mn-lt"/>
              </a:rPr>
              <a:t> </a:t>
            </a:r>
            <a:r>
              <a:rPr lang="es-ES" sz="3500" b="1" dirty="0" err="1" smtClean="0">
                <a:solidFill>
                  <a:schemeClr val="accent4">
                    <a:lumMod val="75000"/>
                  </a:schemeClr>
                </a:solidFill>
                <a:latin typeface="+mn-lt"/>
              </a:rPr>
              <a:t>Competition</a:t>
            </a:r>
            <a:endParaRPr lang="es-ES" sz="3500" b="1" dirty="0" smtClean="0">
              <a:solidFill>
                <a:schemeClr val="accent4">
                  <a:lumMod val="75000"/>
                </a:schemeClr>
              </a:solidFill>
              <a:latin typeface="+mn-lt"/>
            </a:endParaRPr>
          </a:p>
          <a:p>
            <a:pPr lvl="1"/>
            <a:r>
              <a:rPr lang="en-US" i="1" dirty="0">
                <a:solidFill>
                  <a:schemeClr val="accent4">
                    <a:lumMod val="75000"/>
                  </a:schemeClr>
                </a:solidFill>
                <a:latin typeface="+mn-lt"/>
              </a:rPr>
              <a:t>How to apply?</a:t>
            </a:r>
          </a:p>
          <a:p>
            <a:pPr lvl="1"/>
            <a:r>
              <a:rPr lang="en-US" dirty="0">
                <a:latin typeface="+mn-lt"/>
              </a:rPr>
              <a:t>Complete the appropriate form, available online at the Agency website:</a:t>
            </a:r>
          </a:p>
          <a:p>
            <a:pPr lvl="1"/>
            <a:r>
              <a:rPr lang="en-US" dirty="0">
                <a:latin typeface="+mn-lt"/>
                <a:hlinkClick r:id="rId2"/>
              </a:rPr>
              <a:t>Http://</a:t>
            </a:r>
            <a:r>
              <a:rPr lang="en-US" dirty="0" smtClean="0">
                <a:latin typeface="+mn-lt"/>
                <a:hlinkClick r:id="rId2"/>
              </a:rPr>
              <a:t>www.proalv.pt</a:t>
            </a:r>
            <a:r>
              <a:rPr lang="en-US" dirty="0" smtClean="0">
                <a:latin typeface="+mn-lt"/>
              </a:rPr>
              <a:t> - </a:t>
            </a:r>
            <a:r>
              <a:rPr lang="en-US" dirty="0">
                <a:latin typeface="+mn-lt"/>
              </a:rPr>
              <a:t>existing internet.</a:t>
            </a:r>
          </a:p>
          <a:p>
            <a:pPr lvl="1"/>
            <a:r>
              <a:rPr lang="en-US" dirty="0">
                <a:latin typeface="+mn-lt"/>
              </a:rPr>
              <a:t>All the necessary documentation to process the application must be delivered directly, in a </a:t>
            </a:r>
            <a:r>
              <a:rPr lang="en-US" dirty="0" smtClean="0">
                <a:latin typeface="+mn-lt"/>
              </a:rPr>
              <a:t>sealed envelope </a:t>
            </a:r>
            <a:r>
              <a:rPr lang="en-US" dirty="0">
                <a:latin typeface="+mn-lt"/>
              </a:rPr>
              <a:t>to:</a:t>
            </a:r>
          </a:p>
          <a:p>
            <a:pPr lvl="2"/>
            <a:r>
              <a:rPr lang="en-US" sz="2300" dirty="0">
                <a:latin typeface="+mn-lt"/>
              </a:rPr>
              <a:t>National Agency for a program </a:t>
            </a:r>
            <a:r>
              <a:rPr lang="en-US" sz="2300" dirty="0" err="1">
                <a:latin typeface="+mn-lt"/>
              </a:rPr>
              <a:t>Gestão</a:t>
            </a:r>
            <a:r>
              <a:rPr lang="en-US" sz="2300" dirty="0">
                <a:latin typeface="+mn-lt"/>
              </a:rPr>
              <a:t> do </a:t>
            </a:r>
            <a:r>
              <a:rPr lang="en-US" sz="2300" dirty="0" err="1">
                <a:latin typeface="+mn-lt"/>
              </a:rPr>
              <a:t>ao</a:t>
            </a:r>
            <a:r>
              <a:rPr lang="en-US" sz="2300" dirty="0">
                <a:latin typeface="+mn-lt"/>
              </a:rPr>
              <a:t> Longo da Vida </a:t>
            </a:r>
            <a:r>
              <a:rPr lang="en-US" sz="2300" dirty="0" err="1">
                <a:latin typeface="+mn-lt"/>
              </a:rPr>
              <a:t>Aprendizagem</a:t>
            </a:r>
            <a:endParaRPr lang="en-US" sz="2300" dirty="0">
              <a:latin typeface="+mn-lt"/>
            </a:endParaRPr>
          </a:p>
          <a:p>
            <a:pPr lvl="2"/>
            <a:r>
              <a:rPr lang="en-US" sz="2300" dirty="0" err="1">
                <a:latin typeface="+mn-lt"/>
              </a:rPr>
              <a:t>Avenida</a:t>
            </a:r>
            <a:r>
              <a:rPr lang="en-US" sz="2300" dirty="0">
                <a:latin typeface="+mn-lt"/>
              </a:rPr>
              <a:t> </a:t>
            </a:r>
            <a:r>
              <a:rPr lang="en-US" sz="2300" dirty="0" err="1">
                <a:latin typeface="+mn-lt"/>
              </a:rPr>
              <a:t>Infante</a:t>
            </a:r>
            <a:r>
              <a:rPr lang="en-US" sz="2300" dirty="0">
                <a:latin typeface="+mn-lt"/>
              </a:rPr>
              <a:t> Santo, 2-4 º</a:t>
            </a:r>
          </a:p>
          <a:p>
            <a:pPr lvl="2"/>
            <a:r>
              <a:rPr lang="en-US" sz="2300" dirty="0">
                <a:latin typeface="+mn-lt"/>
              </a:rPr>
              <a:t>1350-178 </a:t>
            </a:r>
            <a:r>
              <a:rPr lang="en-US" sz="2300" dirty="0" err="1">
                <a:latin typeface="+mn-lt"/>
              </a:rPr>
              <a:t>Lisboa</a:t>
            </a:r>
            <a:endParaRPr lang="en-US" sz="2300" dirty="0">
              <a:latin typeface="+mn-lt"/>
            </a:endParaRPr>
          </a:p>
          <a:p>
            <a:endParaRPr lang="es-ES" b="1" dirty="0" smtClean="0">
              <a:latin typeface="+mn-lt"/>
            </a:endParaRPr>
          </a:p>
        </p:txBody>
      </p:sp>
    </p:spTree>
    <p:extLst>
      <p:ext uri="{BB962C8B-B14F-4D97-AF65-F5344CB8AC3E}">
        <p14:creationId xmlns="" xmlns:p14="http://schemas.microsoft.com/office/powerpoint/2010/main" val="1660506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1078</Words>
  <Application>Microsoft Office PowerPoint</Application>
  <PresentationFormat>Presentación en pantalla (4:3)</PresentationFormat>
  <Paragraphs>86</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Diapositiva 1</vt:lpstr>
      <vt:lpstr>The European Language Label in Portugal</vt:lpstr>
      <vt:lpstr>The European Language Label in Portugal</vt:lpstr>
      <vt:lpstr>The European Language Label in Portugal</vt:lpstr>
      <vt:lpstr>The European Language Label in Portugal</vt:lpstr>
      <vt:lpstr>The European Language Label in Portugal</vt:lpstr>
      <vt:lpstr>The European Language Label in Portugal</vt:lpstr>
      <vt:lpstr>The Label Campaigns</vt:lpstr>
      <vt:lpstr>The Label Campaigns</vt:lpstr>
      <vt:lpstr>The Label Campaigns</vt:lpstr>
      <vt:lpstr>The Label Campaigns</vt:lpstr>
      <vt:lpstr>Priorities</vt:lpstr>
      <vt:lpstr>Award of the European Language Label</vt:lpstr>
      <vt:lpstr>Award of the European Language Label</vt:lpstr>
      <vt:lpstr>Evaluation and monitoring</vt:lpstr>
      <vt:lpstr>Evaluation and monitoring</vt:lpstr>
      <vt:lpstr>Best practices nationally</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 an entrepreneur and don’t know what to do with your potential? The European Language Label awaits your contribution to educational excellence. "</dc:title>
  <dc:creator>Lupe</dc:creator>
  <cp:lastModifiedBy>Maria Jose</cp:lastModifiedBy>
  <cp:revision>62</cp:revision>
  <dcterms:created xsi:type="dcterms:W3CDTF">2012-11-09T09:35:52Z</dcterms:created>
  <dcterms:modified xsi:type="dcterms:W3CDTF">2013-04-11T10:49:38Z</dcterms:modified>
</cp:coreProperties>
</file>